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embeddedFontLst>
    <p:embeddedFont>
      <p:font typeface="Gill Sans" panose="020B0604020202020204" charset="0"/>
      <p:regular r:id="rId47"/>
      <p:bold r:id="rId48"/>
    </p:embeddedFont>
    <p:embeddedFont>
      <p:font typeface="Helvetica Neue"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KcTC63w/5JVD3A+KHjFuLQvus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6" y="3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E78A1-5830-4DF2-90A3-2048D48DACFA}"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8C964A3B-4B24-4D31-AF15-23246466D7E5}">
      <dgm:prSet/>
      <dgm:spPr/>
      <dgm:t>
        <a:bodyPr/>
        <a:lstStyle/>
        <a:p>
          <a:r>
            <a:rPr lang="en-US" b="0" i="0"/>
            <a:t>Se empieza la prueba con los módulos atómicos (es decir, módulos de los niveles más bajos de la estructura del programa). </a:t>
          </a:r>
          <a:endParaRPr lang="en-US"/>
        </a:p>
      </dgm:t>
    </dgm:pt>
    <dgm:pt modelId="{06958F9D-17DF-4E95-A595-61F758C06A6D}" type="parTrans" cxnId="{1B4C9505-90BF-4C02-8068-BDC30FD4E049}">
      <dgm:prSet/>
      <dgm:spPr/>
      <dgm:t>
        <a:bodyPr/>
        <a:lstStyle/>
        <a:p>
          <a:endParaRPr lang="en-US"/>
        </a:p>
      </dgm:t>
    </dgm:pt>
    <dgm:pt modelId="{0DA7BDA2-FC27-4B89-A288-F2DE9D035E2D}" type="sibTrans" cxnId="{1B4C9505-90BF-4C02-8068-BDC30FD4E049}">
      <dgm:prSet/>
      <dgm:spPr/>
      <dgm:t>
        <a:bodyPr/>
        <a:lstStyle/>
        <a:p>
          <a:endParaRPr lang="en-US"/>
        </a:p>
      </dgm:t>
    </dgm:pt>
    <dgm:pt modelId="{682230E1-E5C7-4492-A782-F95B279B60C3}">
      <dgm:prSet/>
      <dgm:spPr/>
      <dgm:t>
        <a:bodyPr/>
        <a:lstStyle/>
        <a:p>
          <a:r>
            <a:rPr lang="en-US" b="0" i="0"/>
            <a:t>Dado que los módulos se integran de abajo hacia arriba, el proceso requerido de los módulos subordinados siempre está disponible y se elimina la necesidad de resguardos pero no  así, los conductores.</a:t>
          </a:r>
          <a:endParaRPr lang="en-US"/>
        </a:p>
      </dgm:t>
    </dgm:pt>
    <dgm:pt modelId="{1F44A65C-B77C-4B63-840C-1EF7E1CCF179}" type="parTrans" cxnId="{86D0E464-28AB-436C-A12F-4915D61183A2}">
      <dgm:prSet/>
      <dgm:spPr/>
      <dgm:t>
        <a:bodyPr/>
        <a:lstStyle/>
        <a:p>
          <a:endParaRPr lang="en-US"/>
        </a:p>
      </dgm:t>
    </dgm:pt>
    <dgm:pt modelId="{AE0CF56B-D74F-49AB-8521-51CD27B88385}" type="sibTrans" cxnId="{86D0E464-28AB-436C-A12F-4915D61183A2}">
      <dgm:prSet/>
      <dgm:spPr/>
      <dgm:t>
        <a:bodyPr/>
        <a:lstStyle/>
        <a:p>
          <a:endParaRPr lang="en-US"/>
        </a:p>
      </dgm:t>
    </dgm:pt>
    <dgm:pt modelId="{7AEDB164-8EAE-4BBB-B444-38BB3E71AFB7}" type="pres">
      <dgm:prSet presAssocID="{4AEE78A1-5830-4DF2-90A3-2048D48DACFA}" presName="root" presStyleCnt="0">
        <dgm:presLayoutVars>
          <dgm:dir/>
          <dgm:resizeHandles val="exact"/>
        </dgm:presLayoutVars>
      </dgm:prSet>
      <dgm:spPr/>
    </dgm:pt>
    <dgm:pt modelId="{A9A885C2-5B1A-49C4-AC35-46574052C05B}" type="pres">
      <dgm:prSet presAssocID="{8C964A3B-4B24-4D31-AF15-23246466D7E5}" presName="compNode" presStyleCnt="0"/>
      <dgm:spPr/>
    </dgm:pt>
    <dgm:pt modelId="{68E33FFC-AC6D-4431-AF1C-52B2DD7B53B2}" type="pres">
      <dgm:prSet presAssocID="{8C964A3B-4B24-4D31-AF15-23246466D7E5}" presName="bgRect" presStyleLbl="bgShp" presStyleIdx="0" presStyleCnt="2"/>
      <dgm:spPr/>
    </dgm:pt>
    <dgm:pt modelId="{7BA041A5-F920-418B-B8A3-C03C62AD463C}" type="pres">
      <dgm:prSet presAssocID="{8C964A3B-4B24-4D31-AF15-23246466D7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s clef"/>
        </a:ext>
      </dgm:extLst>
    </dgm:pt>
    <dgm:pt modelId="{0057398A-FB19-4918-895D-F8A9E2E63E52}" type="pres">
      <dgm:prSet presAssocID="{8C964A3B-4B24-4D31-AF15-23246466D7E5}" presName="spaceRect" presStyleCnt="0"/>
      <dgm:spPr/>
    </dgm:pt>
    <dgm:pt modelId="{CD12D17B-62BF-4231-A57B-2BAE009BB4EF}" type="pres">
      <dgm:prSet presAssocID="{8C964A3B-4B24-4D31-AF15-23246466D7E5}" presName="parTx" presStyleLbl="revTx" presStyleIdx="0" presStyleCnt="2">
        <dgm:presLayoutVars>
          <dgm:chMax val="0"/>
          <dgm:chPref val="0"/>
        </dgm:presLayoutVars>
      </dgm:prSet>
      <dgm:spPr/>
    </dgm:pt>
    <dgm:pt modelId="{D6AEC4B6-F0A2-492C-96CD-E00458A91518}" type="pres">
      <dgm:prSet presAssocID="{0DA7BDA2-FC27-4B89-A288-F2DE9D035E2D}" presName="sibTrans" presStyleCnt="0"/>
      <dgm:spPr/>
    </dgm:pt>
    <dgm:pt modelId="{83DF9F99-96B6-489C-A749-ED3D5F4FEF33}" type="pres">
      <dgm:prSet presAssocID="{682230E1-E5C7-4492-A782-F95B279B60C3}" presName="compNode" presStyleCnt="0"/>
      <dgm:spPr/>
    </dgm:pt>
    <dgm:pt modelId="{CAB6941D-DAC5-4B6B-A9C4-8141546A61FA}" type="pres">
      <dgm:prSet presAssocID="{682230E1-E5C7-4492-A782-F95B279B60C3}" presName="bgRect" presStyleLbl="bgShp" presStyleIdx="1" presStyleCnt="2"/>
      <dgm:spPr/>
    </dgm:pt>
    <dgm:pt modelId="{C5F46D1A-5420-4B76-AF3C-5E7872C8C6D6}" type="pres">
      <dgm:prSet presAssocID="{682230E1-E5C7-4492-A782-F95B279B60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tir"/>
        </a:ext>
      </dgm:extLst>
    </dgm:pt>
    <dgm:pt modelId="{4A6B035E-CBCF-436D-BA40-5C5E0994CCF4}" type="pres">
      <dgm:prSet presAssocID="{682230E1-E5C7-4492-A782-F95B279B60C3}" presName="spaceRect" presStyleCnt="0"/>
      <dgm:spPr/>
    </dgm:pt>
    <dgm:pt modelId="{C471AA2D-0AF4-4D5E-8EAF-03E5CBEAD61F}" type="pres">
      <dgm:prSet presAssocID="{682230E1-E5C7-4492-A782-F95B279B60C3}" presName="parTx" presStyleLbl="revTx" presStyleIdx="1" presStyleCnt="2">
        <dgm:presLayoutVars>
          <dgm:chMax val="0"/>
          <dgm:chPref val="0"/>
        </dgm:presLayoutVars>
      </dgm:prSet>
      <dgm:spPr/>
    </dgm:pt>
  </dgm:ptLst>
  <dgm:cxnLst>
    <dgm:cxn modelId="{1B4C9505-90BF-4C02-8068-BDC30FD4E049}" srcId="{4AEE78A1-5830-4DF2-90A3-2048D48DACFA}" destId="{8C964A3B-4B24-4D31-AF15-23246466D7E5}" srcOrd="0" destOrd="0" parTransId="{06958F9D-17DF-4E95-A595-61F758C06A6D}" sibTransId="{0DA7BDA2-FC27-4B89-A288-F2DE9D035E2D}"/>
    <dgm:cxn modelId="{32692C3A-C5B8-47E1-82C5-5969BBB0E42E}" type="presOf" srcId="{682230E1-E5C7-4492-A782-F95B279B60C3}" destId="{C471AA2D-0AF4-4D5E-8EAF-03E5CBEAD61F}" srcOrd="0" destOrd="0" presId="urn:microsoft.com/office/officeart/2018/2/layout/IconVerticalSolidList"/>
    <dgm:cxn modelId="{152B0963-B2B0-4C9E-9D51-2BD69D1BA96B}" type="presOf" srcId="{8C964A3B-4B24-4D31-AF15-23246466D7E5}" destId="{CD12D17B-62BF-4231-A57B-2BAE009BB4EF}" srcOrd="0" destOrd="0" presId="urn:microsoft.com/office/officeart/2018/2/layout/IconVerticalSolidList"/>
    <dgm:cxn modelId="{86D0E464-28AB-436C-A12F-4915D61183A2}" srcId="{4AEE78A1-5830-4DF2-90A3-2048D48DACFA}" destId="{682230E1-E5C7-4492-A782-F95B279B60C3}" srcOrd="1" destOrd="0" parTransId="{1F44A65C-B77C-4B63-840C-1EF7E1CCF179}" sibTransId="{AE0CF56B-D74F-49AB-8521-51CD27B88385}"/>
    <dgm:cxn modelId="{535A6FFF-7CEF-4D0F-9CB4-CAC192E3069B}" type="presOf" srcId="{4AEE78A1-5830-4DF2-90A3-2048D48DACFA}" destId="{7AEDB164-8EAE-4BBB-B444-38BB3E71AFB7}" srcOrd="0" destOrd="0" presId="urn:microsoft.com/office/officeart/2018/2/layout/IconVerticalSolidList"/>
    <dgm:cxn modelId="{B4872F1E-5B9B-4177-B01C-2D4DBB37BA53}" type="presParOf" srcId="{7AEDB164-8EAE-4BBB-B444-38BB3E71AFB7}" destId="{A9A885C2-5B1A-49C4-AC35-46574052C05B}" srcOrd="0" destOrd="0" presId="urn:microsoft.com/office/officeart/2018/2/layout/IconVerticalSolidList"/>
    <dgm:cxn modelId="{319355BF-CDC1-4255-B521-1362ADDB0C82}" type="presParOf" srcId="{A9A885C2-5B1A-49C4-AC35-46574052C05B}" destId="{68E33FFC-AC6D-4431-AF1C-52B2DD7B53B2}" srcOrd="0" destOrd="0" presId="urn:microsoft.com/office/officeart/2018/2/layout/IconVerticalSolidList"/>
    <dgm:cxn modelId="{FF17BD29-8191-4010-AB81-8514BA53DCE9}" type="presParOf" srcId="{A9A885C2-5B1A-49C4-AC35-46574052C05B}" destId="{7BA041A5-F920-418B-B8A3-C03C62AD463C}" srcOrd="1" destOrd="0" presId="urn:microsoft.com/office/officeart/2018/2/layout/IconVerticalSolidList"/>
    <dgm:cxn modelId="{BF097C77-7219-4805-9ADB-A00294D8BB11}" type="presParOf" srcId="{A9A885C2-5B1A-49C4-AC35-46574052C05B}" destId="{0057398A-FB19-4918-895D-F8A9E2E63E52}" srcOrd="2" destOrd="0" presId="urn:microsoft.com/office/officeart/2018/2/layout/IconVerticalSolidList"/>
    <dgm:cxn modelId="{04C2929D-F21D-4CA9-ABE5-B434D293CB21}" type="presParOf" srcId="{A9A885C2-5B1A-49C4-AC35-46574052C05B}" destId="{CD12D17B-62BF-4231-A57B-2BAE009BB4EF}" srcOrd="3" destOrd="0" presId="urn:microsoft.com/office/officeart/2018/2/layout/IconVerticalSolidList"/>
    <dgm:cxn modelId="{21BDCF8B-4094-43B6-BD13-BA554D6321A3}" type="presParOf" srcId="{7AEDB164-8EAE-4BBB-B444-38BB3E71AFB7}" destId="{D6AEC4B6-F0A2-492C-96CD-E00458A91518}" srcOrd="1" destOrd="0" presId="urn:microsoft.com/office/officeart/2018/2/layout/IconVerticalSolidList"/>
    <dgm:cxn modelId="{58E4BC95-4C92-43AD-A23D-9BC2F876C077}" type="presParOf" srcId="{7AEDB164-8EAE-4BBB-B444-38BB3E71AFB7}" destId="{83DF9F99-96B6-489C-A749-ED3D5F4FEF33}" srcOrd="2" destOrd="0" presId="urn:microsoft.com/office/officeart/2018/2/layout/IconVerticalSolidList"/>
    <dgm:cxn modelId="{11A3C85C-DBD2-4CA5-9367-AF4B65F687EF}" type="presParOf" srcId="{83DF9F99-96B6-489C-A749-ED3D5F4FEF33}" destId="{CAB6941D-DAC5-4B6B-A9C4-8141546A61FA}" srcOrd="0" destOrd="0" presId="urn:microsoft.com/office/officeart/2018/2/layout/IconVerticalSolidList"/>
    <dgm:cxn modelId="{5308679C-0724-423B-8749-FB7B0D6831EF}" type="presParOf" srcId="{83DF9F99-96B6-489C-A749-ED3D5F4FEF33}" destId="{C5F46D1A-5420-4B76-AF3C-5E7872C8C6D6}" srcOrd="1" destOrd="0" presId="urn:microsoft.com/office/officeart/2018/2/layout/IconVerticalSolidList"/>
    <dgm:cxn modelId="{9264185D-1D3B-406E-ABB9-FB327ADF3240}" type="presParOf" srcId="{83DF9F99-96B6-489C-A749-ED3D5F4FEF33}" destId="{4A6B035E-CBCF-436D-BA40-5C5E0994CCF4}" srcOrd="2" destOrd="0" presId="urn:microsoft.com/office/officeart/2018/2/layout/IconVerticalSolidList"/>
    <dgm:cxn modelId="{75BBBB0C-9706-40E6-85AC-190352F01C2B}" type="presParOf" srcId="{83DF9F99-96B6-489C-A749-ED3D5F4FEF33}" destId="{C471AA2D-0AF4-4D5E-8EAF-03E5CBEAD6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48B23E-40AD-4BD9-9BCB-F7315BF60FB4}"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B0997D88-A8FE-4FB6-927F-B585887CF04C}">
      <dgm:prSet custT="1"/>
      <dgm:spPr/>
      <dgm:t>
        <a:bodyPr/>
        <a:lstStyle/>
        <a:p>
          <a:pPr>
            <a:defRPr b="1"/>
          </a:pPr>
          <a:r>
            <a:rPr lang="en-US" sz="2000" b="0" dirty="0">
              <a:latin typeface="Calibri" panose="020F0502020204030204" pitchFamily="34" charset="0"/>
              <a:ea typeface="Calibri" panose="020F0502020204030204" pitchFamily="34" charset="0"/>
              <a:cs typeface="Calibri" panose="020F0502020204030204" pitchFamily="34" charset="0"/>
            </a:rPr>
            <a:t>La </a:t>
          </a:r>
          <a:r>
            <a:rPr lang="en-US" sz="2000" b="0" dirty="0" err="1">
              <a:latin typeface="Calibri" panose="020F0502020204030204" pitchFamily="34" charset="0"/>
              <a:ea typeface="Calibri" panose="020F0502020204030204" pitchFamily="34" charset="0"/>
              <a:cs typeface="Calibri" panose="020F0502020204030204" pitchFamily="34" charset="0"/>
            </a:rPr>
            <a:t>depuración</a:t>
          </a:r>
          <a:r>
            <a:rPr lang="en-US" sz="2000" b="0" dirty="0">
              <a:latin typeface="Calibri" panose="020F0502020204030204" pitchFamily="34" charset="0"/>
              <a:ea typeface="Calibri" panose="020F0502020204030204" pitchFamily="34" charset="0"/>
              <a:cs typeface="Calibri" panose="020F0502020204030204" pitchFamily="34" charset="0"/>
            </a:rPr>
            <a:t> de </a:t>
          </a:r>
          <a:r>
            <a:rPr lang="en-US" sz="2000" b="0" dirty="0" err="1">
              <a:latin typeface="Calibri" panose="020F0502020204030204" pitchFamily="34" charset="0"/>
              <a:ea typeface="Calibri" panose="020F0502020204030204" pitchFamily="34" charset="0"/>
              <a:cs typeface="Calibri" panose="020F0502020204030204" pitchFamily="34" charset="0"/>
            </a:rPr>
            <a:t>programas</a:t>
          </a:r>
          <a:r>
            <a:rPr lang="en-US" sz="2000" b="0" dirty="0">
              <a:latin typeface="Calibri" panose="020F0502020204030204" pitchFamily="34" charset="0"/>
              <a:ea typeface="Calibri" panose="020F0502020204030204" pitchFamily="34" charset="0"/>
              <a:cs typeface="Calibri" panose="020F0502020204030204" pitchFamily="34" charset="0"/>
            </a:rPr>
            <a:t>, es </a:t>
          </a:r>
          <a:r>
            <a:rPr lang="en-US" sz="2000" b="0" dirty="0" err="1">
              <a:latin typeface="Calibri" panose="020F0502020204030204" pitchFamily="34" charset="0"/>
              <a:ea typeface="Calibri" panose="020F0502020204030204" pitchFamily="34" charset="0"/>
              <a:cs typeface="Calibri" panose="020F0502020204030204" pitchFamily="34" charset="0"/>
            </a:rPr>
            <a:t>el</a:t>
          </a:r>
          <a:r>
            <a:rPr lang="en-US" sz="2000" b="0" dirty="0">
              <a:latin typeface="Calibri" panose="020F0502020204030204" pitchFamily="34" charset="0"/>
              <a:ea typeface="Calibri" panose="020F0502020204030204" pitchFamily="34" charset="0"/>
              <a:cs typeface="Calibri" panose="020F0502020204030204" pitchFamily="34" charset="0"/>
            </a:rPr>
            <a:t> </a:t>
          </a:r>
          <a:r>
            <a:rPr lang="en-US" sz="2000" b="0" dirty="0" err="1">
              <a:latin typeface="Calibri" panose="020F0502020204030204" pitchFamily="34" charset="0"/>
              <a:ea typeface="Calibri" panose="020F0502020204030204" pitchFamily="34" charset="0"/>
              <a:cs typeface="Calibri" panose="020F0502020204030204" pitchFamily="34" charset="0"/>
            </a:rPr>
            <a:t>proceso</a:t>
          </a:r>
          <a:r>
            <a:rPr lang="en-US" sz="2000" b="0" dirty="0">
              <a:latin typeface="Calibri" panose="020F0502020204030204" pitchFamily="34" charset="0"/>
              <a:ea typeface="Calibri" panose="020F0502020204030204" pitchFamily="34" charset="0"/>
              <a:cs typeface="Calibri" panose="020F0502020204030204" pitchFamily="34" charset="0"/>
            </a:rPr>
            <a:t> de </a:t>
          </a:r>
          <a:r>
            <a:rPr lang="en-US" sz="2000" b="0" dirty="0" err="1">
              <a:latin typeface="Calibri" panose="020F0502020204030204" pitchFamily="34" charset="0"/>
              <a:ea typeface="Calibri" panose="020F0502020204030204" pitchFamily="34" charset="0"/>
              <a:cs typeface="Calibri" panose="020F0502020204030204" pitchFamily="34" charset="0"/>
            </a:rPr>
            <a:t>identificar</a:t>
          </a:r>
          <a:r>
            <a:rPr lang="en-US" sz="2000" b="0" dirty="0">
              <a:latin typeface="Calibri" panose="020F0502020204030204" pitchFamily="34" charset="0"/>
              <a:ea typeface="Calibri" panose="020F0502020204030204" pitchFamily="34" charset="0"/>
              <a:cs typeface="Calibri" panose="020F0502020204030204" pitchFamily="34" charset="0"/>
            </a:rPr>
            <a:t> y </a:t>
          </a:r>
          <a:r>
            <a:rPr lang="en-US" sz="2000" b="0" dirty="0" err="1">
              <a:latin typeface="Calibri" panose="020F0502020204030204" pitchFamily="34" charset="0"/>
              <a:ea typeface="Calibri" panose="020F0502020204030204" pitchFamily="34" charset="0"/>
              <a:cs typeface="Calibri" panose="020F0502020204030204" pitchFamily="34" charset="0"/>
            </a:rPr>
            <a:t>corregir</a:t>
          </a:r>
          <a:r>
            <a:rPr lang="en-US" sz="2000" b="0" dirty="0">
              <a:latin typeface="Calibri" panose="020F0502020204030204" pitchFamily="34" charset="0"/>
              <a:ea typeface="Calibri" panose="020F0502020204030204" pitchFamily="34" charset="0"/>
              <a:cs typeface="Calibri" panose="020F0502020204030204" pitchFamily="34" charset="0"/>
            </a:rPr>
            <a:t> </a:t>
          </a:r>
          <a:r>
            <a:rPr lang="en-US" sz="2000" b="0" dirty="0" err="1">
              <a:latin typeface="Calibri" panose="020F0502020204030204" pitchFamily="34" charset="0"/>
              <a:ea typeface="Calibri" panose="020F0502020204030204" pitchFamily="34" charset="0"/>
              <a:cs typeface="Calibri" panose="020F0502020204030204" pitchFamily="34" charset="0"/>
            </a:rPr>
            <a:t>errores</a:t>
          </a:r>
          <a:r>
            <a:rPr lang="en-US" sz="2000" b="0" dirty="0">
              <a:latin typeface="Calibri" panose="020F0502020204030204" pitchFamily="34" charset="0"/>
              <a:ea typeface="Calibri" panose="020F0502020204030204" pitchFamily="34" charset="0"/>
              <a:cs typeface="Calibri" panose="020F0502020204030204" pitchFamily="34" charset="0"/>
            </a:rPr>
            <a:t> </a:t>
          </a:r>
          <a:r>
            <a:rPr lang="en-US" sz="2000" b="0" dirty="0" err="1">
              <a:latin typeface="Calibri" panose="020F0502020204030204" pitchFamily="34" charset="0"/>
              <a:ea typeface="Calibri" panose="020F0502020204030204" pitchFamily="34" charset="0"/>
              <a:cs typeface="Calibri" panose="020F0502020204030204" pitchFamily="34" charset="0"/>
            </a:rPr>
            <a:t>en</a:t>
          </a:r>
          <a:r>
            <a:rPr lang="en-US" sz="2000" b="0" dirty="0">
              <a:latin typeface="Calibri" panose="020F0502020204030204" pitchFamily="34" charset="0"/>
              <a:ea typeface="Calibri" panose="020F0502020204030204" pitchFamily="34" charset="0"/>
              <a:cs typeface="Calibri" panose="020F0502020204030204" pitchFamily="34" charset="0"/>
            </a:rPr>
            <a:t> </a:t>
          </a:r>
          <a:r>
            <a:rPr lang="en-US" sz="2000" b="0" dirty="0" err="1">
              <a:latin typeface="Calibri" panose="020F0502020204030204" pitchFamily="34" charset="0"/>
              <a:ea typeface="Calibri" panose="020F0502020204030204" pitchFamily="34" charset="0"/>
              <a:cs typeface="Calibri" panose="020F0502020204030204" pitchFamily="34" charset="0"/>
            </a:rPr>
            <a:t>programas</a:t>
          </a:r>
          <a:r>
            <a:rPr lang="en-US" sz="2000" b="0" dirty="0">
              <a:latin typeface="Calibri" panose="020F0502020204030204" pitchFamily="34" charset="0"/>
              <a:ea typeface="Calibri" panose="020F0502020204030204" pitchFamily="34" charset="0"/>
              <a:cs typeface="Calibri" panose="020F0502020204030204" pitchFamily="34" charset="0"/>
            </a:rPr>
            <a:t> </a:t>
          </a:r>
          <a:r>
            <a:rPr lang="en-US" sz="2000" b="0" dirty="0" err="1">
              <a:latin typeface="Calibri" panose="020F0502020204030204" pitchFamily="34" charset="0"/>
              <a:ea typeface="Calibri" panose="020F0502020204030204" pitchFamily="34" charset="0"/>
              <a:cs typeface="Calibri" panose="020F0502020204030204" pitchFamily="34" charset="0"/>
            </a:rPr>
            <a:t>informáticos</a:t>
          </a:r>
          <a:r>
            <a:rPr lang="en-US" sz="2000" b="0" dirty="0">
              <a:latin typeface="Calibri" panose="020F0502020204030204" pitchFamily="34" charset="0"/>
              <a:ea typeface="Calibri" panose="020F0502020204030204" pitchFamily="34" charset="0"/>
              <a:cs typeface="Calibri" panose="020F0502020204030204" pitchFamily="34" charset="0"/>
            </a:rPr>
            <a:t>.</a:t>
          </a:r>
        </a:p>
      </dgm:t>
    </dgm:pt>
    <dgm:pt modelId="{88D554FB-9DC9-4D7D-84AA-BF3F04A4D5BC}" type="parTrans" cxnId="{2799DD91-88ED-419A-95A1-D31CF2CC6BF2}">
      <dgm:prSet/>
      <dgm:spPr/>
      <dgm:t>
        <a:bodyPr/>
        <a:lstStyle/>
        <a:p>
          <a:endParaRPr lang="en-US"/>
        </a:p>
      </dgm:t>
    </dgm:pt>
    <dgm:pt modelId="{0895BF83-C9C9-440C-9E90-2E8143C679FF}" type="sibTrans" cxnId="{2799DD91-88ED-419A-95A1-D31CF2CC6BF2}">
      <dgm:prSet/>
      <dgm:spPr/>
      <dgm:t>
        <a:bodyPr/>
        <a:lstStyle/>
        <a:p>
          <a:endParaRPr lang="en-US"/>
        </a:p>
      </dgm:t>
    </dgm:pt>
    <dgm:pt modelId="{E44F7E08-3302-4732-8932-1F1F2B957300}">
      <dgm:prSet custT="1"/>
      <dgm:spPr/>
      <dgm:t>
        <a:bodyPr/>
        <a:lstStyle/>
        <a:p>
          <a:pPr>
            <a:defRPr b="1"/>
          </a:pPr>
          <a:r>
            <a:rPr lang="en-US" sz="2000" b="0">
              <a:latin typeface="Calibri" panose="020F0502020204030204" pitchFamily="34" charset="0"/>
              <a:ea typeface="Calibri" panose="020F0502020204030204" pitchFamily="34" charset="0"/>
              <a:cs typeface="Calibri" panose="020F0502020204030204" pitchFamily="34" charset="0"/>
            </a:rPr>
            <a:t>La depuración no es una prueba, pero siempre ocurre como consecuencia de la prueba efectiva.</a:t>
          </a:r>
        </a:p>
      </dgm:t>
    </dgm:pt>
    <dgm:pt modelId="{50DDD6CE-6525-45FC-A610-142BAA5ABFEF}" type="parTrans" cxnId="{0593921E-8597-41AA-A6DD-E360EE9CEF98}">
      <dgm:prSet/>
      <dgm:spPr/>
      <dgm:t>
        <a:bodyPr/>
        <a:lstStyle/>
        <a:p>
          <a:endParaRPr lang="en-US"/>
        </a:p>
      </dgm:t>
    </dgm:pt>
    <dgm:pt modelId="{57A39B61-12F9-405C-8A01-3D4EA989A24E}" type="sibTrans" cxnId="{0593921E-8597-41AA-A6DD-E360EE9CEF98}">
      <dgm:prSet/>
      <dgm:spPr/>
      <dgm:t>
        <a:bodyPr/>
        <a:lstStyle/>
        <a:p>
          <a:endParaRPr lang="en-US"/>
        </a:p>
      </dgm:t>
    </dgm:pt>
    <dgm:pt modelId="{9CEA299D-3DAF-4AEA-BB04-1375E876466B}">
      <dgm:prSet/>
      <dgm:spPr/>
      <dgm:t>
        <a:bodyPr/>
        <a:lstStyle/>
        <a:p>
          <a:r>
            <a:rPr lang="en-US" b="1" dirty="0"/>
            <a:t>Es </a:t>
          </a:r>
          <a:r>
            <a:rPr lang="en-US" b="1" dirty="0" err="1"/>
            <a:t>decir</a:t>
          </a:r>
          <a:r>
            <a:rPr lang="en-US" b="1" dirty="0"/>
            <a:t>, se </a:t>
          </a:r>
          <a:r>
            <a:rPr lang="en-US" b="1" dirty="0" err="1"/>
            <a:t>descubre</a:t>
          </a:r>
          <a:r>
            <a:rPr lang="en-US" b="1" dirty="0"/>
            <a:t> un error, la </a:t>
          </a:r>
          <a:r>
            <a:rPr lang="en-US" b="1" dirty="0" err="1"/>
            <a:t>depuración</a:t>
          </a:r>
          <a:r>
            <a:rPr lang="en-US" b="1" dirty="0"/>
            <a:t> </a:t>
          </a:r>
          <a:r>
            <a:rPr lang="en-US" b="1" dirty="0" err="1">
              <a:latin typeface="Calibri" panose="020F0502020204030204" pitchFamily="34" charset="0"/>
              <a:ea typeface="Calibri" panose="020F0502020204030204" pitchFamily="34" charset="0"/>
              <a:cs typeface="Calibri" panose="020F0502020204030204" pitchFamily="34" charset="0"/>
            </a:rPr>
            <a:t>elimina</a:t>
          </a:r>
          <a:r>
            <a:rPr lang="en-US" b="1" dirty="0"/>
            <a:t> </a:t>
          </a:r>
          <a:r>
            <a:rPr lang="en-US" b="1" dirty="0" err="1"/>
            <a:t>dicho</a:t>
          </a:r>
          <a:r>
            <a:rPr lang="en-US" b="1" dirty="0"/>
            <a:t> error.</a:t>
          </a:r>
        </a:p>
      </dgm:t>
    </dgm:pt>
    <dgm:pt modelId="{346C2E48-C5BE-4660-9F7C-00FDAA7CB557}" type="parTrans" cxnId="{CAC7DEEB-A61B-4803-89FE-12F1AF00DCD6}">
      <dgm:prSet/>
      <dgm:spPr/>
      <dgm:t>
        <a:bodyPr/>
        <a:lstStyle/>
        <a:p>
          <a:endParaRPr lang="en-US"/>
        </a:p>
      </dgm:t>
    </dgm:pt>
    <dgm:pt modelId="{32613986-F94D-48B6-BEEB-296AE6DF344E}" type="sibTrans" cxnId="{CAC7DEEB-A61B-4803-89FE-12F1AF00DCD6}">
      <dgm:prSet/>
      <dgm:spPr/>
      <dgm:t>
        <a:bodyPr/>
        <a:lstStyle/>
        <a:p>
          <a:endParaRPr lang="en-US"/>
        </a:p>
      </dgm:t>
    </dgm:pt>
    <dgm:pt modelId="{8464E4A8-88BD-4477-84C3-9FBE42A8C555}" type="pres">
      <dgm:prSet presAssocID="{4848B23E-40AD-4BD9-9BCB-F7315BF60FB4}" presName="root" presStyleCnt="0">
        <dgm:presLayoutVars>
          <dgm:dir/>
          <dgm:resizeHandles val="exact"/>
        </dgm:presLayoutVars>
      </dgm:prSet>
      <dgm:spPr/>
    </dgm:pt>
    <dgm:pt modelId="{FEC7B194-E55B-4A03-8573-975AA6F54AC3}" type="pres">
      <dgm:prSet presAssocID="{B0997D88-A8FE-4FB6-927F-B585887CF04C}" presName="compNode" presStyleCnt="0"/>
      <dgm:spPr/>
    </dgm:pt>
    <dgm:pt modelId="{5FD28EC6-F928-4A9F-8261-C4CEFBFF0DA0}" type="pres">
      <dgm:prSet presAssocID="{B0997D88-A8FE-4FB6-927F-B585887CF0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secto"/>
        </a:ext>
      </dgm:extLst>
    </dgm:pt>
    <dgm:pt modelId="{998C764E-FAC5-46B2-A544-8757B1B2E416}" type="pres">
      <dgm:prSet presAssocID="{B0997D88-A8FE-4FB6-927F-B585887CF04C}" presName="iconSpace" presStyleCnt="0"/>
      <dgm:spPr/>
    </dgm:pt>
    <dgm:pt modelId="{6D54DC35-970D-40B4-BA50-08160C2A14C8}" type="pres">
      <dgm:prSet presAssocID="{B0997D88-A8FE-4FB6-927F-B585887CF04C}" presName="parTx" presStyleLbl="revTx" presStyleIdx="0" presStyleCnt="4">
        <dgm:presLayoutVars>
          <dgm:chMax val="0"/>
          <dgm:chPref val="0"/>
        </dgm:presLayoutVars>
      </dgm:prSet>
      <dgm:spPr/>
    </dgm:pt>
    <dgm:pt modelId="{ED43CCBA-C585-4586-A89F-4B9C54636159}" type="pres">
      <dgm:prSet presAssocID="{B0997D88-A8FE-4FB6-927F-B585887CF04C}" presName="txSpace" presStyleCnt="0"/>
      <dgm:spPr/>
    </dgm:pt>
    <dgm:pt modelId="{B1C8016A-7028-43EA-AA42-C08355177472}" type="pres">
      <dgm:prSet presAssocID="{B0997D88-A8FE-4FB6-927F-B585887CF04C}" presName="desTx" presStyleLbl="revTx" presStyleIdx="1" presStyleCnt="4">
        <dgm:presLayoutVars/>
      </dgm:prSet>
      <dgm:spPr/>
    </dgm:pt>
    <dgm:pt modelId="{10D98477-CBCD-4384-A5A5-C9C54B21DABD}" type="pres">
      <dgm:prSet presAssocID="{0895BF83-C9C9-440C-9E90-2E8143C679FF}" presName="sibTrans" presStyleCnt="0"/>
      <dgm:spPr/>
    </dgm:pt>
    <dgm:pt modelId="{D7F620C3-D4CD-4A42-9D8A-619FCF0C2A3C}" type="pres">
      <dgm:prSet presAssocID="{E44F7E08-3302-4732-8932-1F1F2B957300}" presName="compNode" presStyleCnt="0"/>
      <dgm:spPr/>
    </dgm:pt>
    <dgm:pt modelId="{974A73BD-AE23-4E6D-92C0-C321B35DC53E}" type="pres">
      <dgm:prSet presAssocID="{E44F7E08-3302-4732-8932-1F1F2B95730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e"/>
        </a:ext>
      </dgm:extLst>
    </dgm:pt>
    <dgm:pt modelId="{AA957D2D-F1A9-4539-9630-AAC0EAE09276}" type="pres">
      <dgm:prSet presAssocID="{E44F7E08-3302-4732-8932-1F1F2B957300}" presName="iconSpace" presStyleCnt="0"/>
      <dgm:spPr/>
    </dgm:pt>
    <dgm:pt modelId="{B0A96CE6-0360-4C01-93DF-69539E957BEF}" type="pres">
      <dgm:prSet presAssocID="{E44F7E08-3302-4732-8932-1F1F2B957300}" presName="parTx" presStyleLbl="revTx" presStyleIdx="2" presStyleCnt="4">
        <dgm:presLayoutVars>
          <dgm:chMax val="0"/>
          <dgm:chPref val="0"/>
        </dgm:presLayoutVars>
      </dgm:prSet>
      <dgm:spPr/>
    </dgm:pt>
    <dgm:pt modelId="{FA4CBE49-55E6-41B9-AD1A-3BD9B5522070}" type="pres">
      <dgm:prSet presAssocID="{E44F7E08-3302-4732-8932-1F1F2B957300}" presName="txSpace" presStyleCnt="0"/>
      <dgm:spPr/>
    </dgm:pt>
    <dgm:pt modelId="{BFB2A7AC-0510-42CB-83EE-793E7C709E0A}" type="pres">
      <dgm:prSet presAssocID="{E44F7E08-3302-4732-8932-1F1F2B957300}" presName="desTx" presStyleLbl="revTx" presStyleIdx="3" presStyleCnt="4">
        <dgm:presLayoutVars/>
      </dgm:prSet>
      <dgm:spPr/>
    </dgm:pt>
  </dgm:ptLst>
  <dgm:cxnLst>
    <dgm:cxn modelId="{BC567015-A312-4987-80F5-E30E810B19F1}" type="presOf" srcId="{4848B23E-40AD-4BD9-9BCB-F7315BF60FB4}" destId="{8464E4A8-88BD-4477-84C3-9FBE42A8C555}" srcOrd="0" destOrd="0" presId="urn:microsoft.com/office/officeart/2018/2/layout/IconLabelDescriptionList"/>
    <dgm:cxn modelId="{0593921E-8597-41AA-A6DD-E360EE9CEF98}" srcId="{4848B23E-40AD-4BD9-9BCB-F7315BF60FB4}" destId="{E44F7E08-3302-4732-8932-1F1F2B957300}" srcOrd="1" destOrd="0" parTransId="{50DDD6CE-6525-45FC-A610-142BAA5ABFEF}" sibTransId="{57A39B61-12F9-405C-8A01-3D4EA989A24E}"/>
    <dgm:cxn modelId="{13DE416B-DD1E-4434-B6AC-12DC0ACB1FB7}" type="presOf" srcId="{9CEA299D-3DAF-4AEA-BB04-1375E876466B}" destId="{BFB2A7AC-0510-42CB-83EE-793E7C709E0A}" srcOrd="0" destOrd="0" presId="urn:microsoft.com/office/officeart/2018/2/layout/IconLabelDescriptionList"/>
    <dgm:cxn modelId="{CEA06082-3094-46C5-93D0-B31B626D6123}" type="presOf" srcId="{E44F7E08-3302-4732-8932-1F1F2B957300}" destId="{B0A96CE6-0360-4C01-93DF-69539E957BEF}" srcOrd="0" destOrd="0" presId="urn:microsoft.com/office/officeart/2018/2/layout/IconLabelDescriptionList"/>
    <dgm:cxn modelId="{2799DD91-88ED-419A-95A1-D31CF2CC6BF2}" srcId="{4848B23E-40AD-4BD9-9BCB-F7315BF60FB4}" destId="{B0997D88-A8FE-4FB6-927F-B585887CF04C}" srcOrd="0" destOrd="0" parTransId="{88D554FB-9DC9-4D7D-84AA-BF3F04A4D5BC}" sibTransId="{0895BF83-C9C9-440C-9E90-2E8143C679FF}"/>
    <dgm:cxn modelId="{429A55A0-1886-4DFA-ABFE-AC3C6FBFEC90}" type="presOf" srcId="{B0997D88-A8FE-4FB6-927F-B585887CF04C}" destId="{6D54DC35-970D-40B4-BA50-08160C2A14C8}" srcOrd="0" destOrd="0" presId="urn:microsoft.com/office/officeart/2018/2/layout/IconLabelDescriptionList"/>
    <dgm:cxn modelId="{CAC7DEEB-A61B-4803-89FE-12F1AF00DCD6}" srcId="{E44F7E08-3302-4732-8932-1F1F2B957300}" destId="{9CEA299D-3DAF-4AEA-BB04-1375E876466B}" srcOrd="0" destOrd="0" parTransId="{346C2E48-C5BE-4660-9F7C-00FDAA7CB557}" sibTransId="{32613986-F94D-48B6-BEEB-296AE6DF344E}"/>
    <dgm:cxn modelId="{FBA339F1-9146-4DBB-83F3-B68516433A64}" type="presParOf" srcId="{8464E4A8-88BD-4477-84C3-9FBE42A8C555}" destId="{FEC7B194-E55B-4A03-8573-975AA6F54AC3}" srcOrd="0" destOrd="0" presId="urn:microsoft.com/office/officeart/2018/2/layout/IconLabelDescriptionList"/>
    <dgm:cxn modelId="{1ECD9DA5-6063-4EF4-971B-F47721448842}" type="presParOf" srcId="{FEC7B194-E55B-4A03-8573-975AA6F54AC3}" destId="{5FD28EC6-F928-4A9F-8261-C4CEFBFF0DA0}" srcOrd="0" destOrd="0" presId="urn:microsoft.com/office/officeart/2018/2/layout/IconLabelDescriptionList"/>
    <dgm:cxn modelId="{3DA24DA2-24D3-4F21-BBCE-E531E74710DA}" type="presParOf" srcId="{FEC7B194-E55B-4A03-8573-975AA6F54AC3}" destId="{998C764E-FAC5-46B2-A544-8757B1B2E416}" srcOrd="1" destOrd="0" presId="urn:microsoft.com/office/officeart/2018/2/layout/IconLabelDescriptionList"/>
    <dgm:cxn modelId="{EC7A4362-EBEE-4DEE-A5F8-103AAEC4D336}" type="presParOf" srcId="{FEC7B194-E55B-4A03-8573-975AA6F54AC3}" destId="{6D54DC35-970D-40B4-BA50-08160C2A14C8}" srcOrd="2" destOrd="0" presId="urn:microsoft.com/office/officeart/2018/2/layout/IconLabelDescriptionList"/>
    <dgm:cxn modelId="{0FAC6CF3-16C9-4B31-B1C2-E68DD7350A18}" type="presParOf" srcId="{FEC7B194-E55B-4A03-8573-975AA6F54AC3}" destId="{ED43CCBA-C585-4586-A89F-4B9C54636159}" srcOrd="3" destOrd="0" presId="urn:microsoft.com/office/officeart/2018/2/layout/IconLabelDescriptionList"/>
    <dgm:cxn modelId="{F2BCDA4A-7D99-43FA-A172-5E2C28C4F94A}" type="presParOf" srcId="{FEC7B194-E55B-4A03-8573-975AA6F54AC3}" destId="{B1C8016A-7028-43EA-AA42-C08355177472}" srcOrd="4" destOrd="0" presId="urn:microsoft.com/office/officeart/2018/2/layout/IconLabelDescriptionList"/>
    <dgm:cxn modelId="{CBCC36A6-5554-4415-B656-18A31D122FA5}" type="presParOf" srcId="{8464E4A8-88BD-4477-84C3-9FBE42A8C555}" destId="{10D98477-CBCD-4384-A5A5-C9C54B21DABD}" srcOrd="1" destOrd="0" presId="urn:microsoft.com/office/officeart/2018/2/layout/IconLabelDescriptionList"/>
    <dgm:cxn modelId="{0CDB3DC9-170E-4EE1-8C90-7D615FE16BE0}" type="presParOf" srcId="{8464E4A8-88BD-4477-84C3-9FBE42A8C555}" destId="{D7F620C3-D4CD-4A42-9D8A-619FCF0C2A3C}" srcOrd="2" destOrd="0" presId="urn:microsoft.com/office/officeart/2018/2/layout/IconLabelDescriptionList"/>
    <dgm:cxn modelId="{11D4D6CF-02B2-451A-B29E-A29876E2D436}" type="presParOf" srcId="{D7F620C3-D4CD-4A42-9D8A-619FCF0C2A3C}" destId="{974A73BD-AE23-4E6D-92C0-C321B35DC53E}" srcOrd="0" destOrd="0" presId="urn:microsoft.com/office/officeart/2018/2/layout/IconLabelDescriptionList"/>
    <dgm:cxn modelId="{F52EA93B-059F-4503-B19E-8FBEDE8C9AE1}" type="presParOf" srcId="{D7F620C3-D4CD-4A42-9D8A-619FCF0C2A3C}" destId="{AA957D2D-F1A9-4539-9630-AAC0EAE09276}" srcOrd="1" destOrd="0" presId="urn:microsoft.com/office/officeart/2018/2/layout/IconLabelDescriptionList"/>
    <dgm:cxn modelId="{FE8F4E68-6BA0-497F-812C-623CDB372348}" type="presParOf" srcId="{D7F620C3-D4CD-4A42-9D8A-619FCF0C2A3C}" destId="{B0A96CE6-0360-4C01-93DF-69539E957BEF}" srcOrd="2" destOrd="0" presId="urn:microsoft.com/office/officeart/2018/2/layout/IconLabelDescriptionList"/>
    <dgm:cxn modelId="{35693B5A-1759-4B8F-9B7F-CC3C0D1A4E7D}" type="presParOf" srcId="{D7F620C3-D4CD-4A42-9D8A-619FCF0C2A3C}" destId="{FA4CBE49-55E6-41B9-AD1A-3BD9B5522070}" srcOrd="3" destOrd="0" presId="urn:microsoft.com/office/officeart/2018/2/layout/IconLabelDescriptionList"/>
    <dgm:cxn modelId="{08A5C510-F728-41C7-B3C1-4DAB4E8AF8C2}" type="presParOf" srcId="{D7F620C3-D4CD-4A42-9D8A-619FCF0C2A3C}" destId="{BFB2A7AC-0510-42CB-83EE-793E7C709E0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33FFC-AC6D-4431-AF1C-52B2DD7B53B2}">
      <dsp:nvSpPr>
        <dsp:cNvPr id="0" name=""/>
        <dsp:cNvSpPr/>
      </dsp:nvSpPr>
      <dsp:spPr>
        <a:xfrm>
          <a:off x="0" y="707288"/>
          <a:ext cx="10235107" cy="130576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A041A5-F920-418B-B8A3-C03C62AD463C}">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12D17B-62BF-4231-A57B-2BAE009BB4EF}">
      <dsp:nvSpPr>
        <dsp:cNvPr id="0" name=""/>
        <dsp:cNvSpPr/>
      </dsp:nvSpPr>
      <dsp:spPr>
        <a:xfrm>
          <a:off x="1508156" y="707288"/>
          <a:ext cx="8726951"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33450">
            <a:lnSpc>
              <a:spcPct val="90000"/>
            </a:lnSpc>
            <a:spcBef>
              <a:spcPct val="0"/>
            </a:spcBef>
            <a:spcAft>
              <a:spcPct val="35000"/>
            </a:spcAft>
            <a:buNone/>
          </a:pPr>
          <a:r>
            <a:rPr lang="en-US" sz="2100" b="0" i="0" kern="1200"/>
            <a:t>Se empieza la prueba con los módulos atómicos (es decir, módulos de los niveles más bajos de la estructura del programa). </a:t>
          </a:r>
          <a:endParaRPr lang="en-US" sz="2100" kern="1200"/>
        </a:p>
      </dsp:txBody>
      <dsp:txXfrm>
        <a:off x="1508156" y="707288"/>
        <a:ext cx="8726951" cy="1305763"/>
      </dsp:txXfrm>
    </dsp:sp>
    <dsp:sp modelId="{CAB6941D-DAC5-4B6B-A9C4-8141546A61FA}">
      <dsp:nvSpPr>
        <dsp:cNvPr id="0" name=""/>
        <dsp:cNvSpPr/>
      </dsp:nvSpPr>
      <dsp:spPr>
        <a:xfrm>
          <a:off x="0" y="2339492"/>
          <a:ext cx="10235107" cy="130576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46D1A-5420-4B76-AF3C-5E7872C8C6D6}">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71AA2D-0AF4-4D5E-8EAF-03E5CBEAD61F}">
      <dsp:nvSpPr>
        <dsp:cNvPr id="0" name=""/>
        <dsp:cNvSpPr/>
      </dsp:nvSpPr>
      <dsp:spPr>
        <a:xfrm>
          <a:off x="1508156" y="2339492"/>
          <a:ext cx="8726951"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33450">
            <a:lnSpc>
              <a:spcPct val="90000"/>
            </a:lnSpc>
            <a:spcBef>
              <a:spcPct val="0"/>
            </a:spcBef>
            <a:spcAft>
              <a:spcPct val="35000"/>
            </a:spcAft>
            <a:buNone/>
          </a:pPr>
          <a:r>
            <a:rPr lang="en-US" sz="2100" b="0" i="0" kern="1200"/>
            <a:t>Dado que los módulos se integran de abajo hacia arriba, el proceso requerido de los módulos subordinados siempre está disponible y se elimina la necesidad de resguardos pero no  así, los conductores.</a:t>
          </a:r>
          <a:endParaRPr lang="en-US" sz="2100" kern="1200"/>
        </a:p>
      </dsp:txBody>
      <dsp:txXfrm>
        <a:off x="1508156" y="2339492"/>
        <a:ext cx="8726951" cy="1305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28EC6-F928-4A9F-8261-C4CEFBFF0DA0}">
      <dsp:nvSpPr>
        <dsp:cNvPr id="0" name=""/>
        <dsp:cNvSpPr/>
      </dsp:nvSpPr>
      <dsp:spPr>
        <a:xfrm>
          <a:off x="419553" y="63364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54DC35-970D-40B4-BA50-08160C2A14C8}">
      <dsp:nvSpPr>
        <dsp:cNvPr id="0" name=""/>
        <dsp:cNvSpPr/>
      </dsp:nvSpPr>
      <dsp:spPr>
        <a:xfrm>
          <a:off x="419553" y="2278313"/>
          <a:ext cx="4320000" cy="8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b="0" kern="1200" dirty="0">
              <a:latin typeface="Calibri" panose="020F0502020204030204" pitchFamily="34" charset="0"/>
              <a:ea typeface="Calibri" panose="020F0502020204030204" pitchFamily="34" charset="0"/>
              <a:cs typeface="Calibri" panose="020F0502020204030204" pitchFamily="34" charset="0"/>
            </a:rPr>
            <a:t>La </a:t>
          </a:r>
          <a:r>
            <a:rPr lang="en-US" sz="2000" b="0" kern="1200" dirty="0" err="1">
              <a:latin typeface="Calibri" panose="020F0502020204030204" pitchFamily="34" charset="0"/>
              <a:ea typeface="Calibri" panose="020F0502020204030204" pitchFamily="34" charset="0"/>
              <a:cs typeface="Calibri" panose="020F0502020204030204" pitchFamily="34" charset="0"/>
            </a:rPr>
            <a:t>depuración</a:t>
          </a:r>
          <a:r>
            <a:rPr lang="en-US" sz="2000" b="0" kern="1200" dirty="0">
              <a:latin typeface="Calibri" panose="020F0502020204030204" pitchFamily="34" charset="0"/>
              <a:ea typeface="Calibri" panose="020F0502020204030204" pitchFamily="34" charset="0"/>
              <a:cs typeface="Calibri" panose="020F0502020204030204" pitchFamily="34" charset="0"/>
            </a:rPr>
            <a:t> de </a:t>
          </a:r>
          <a:r>
            <a:rPr lang="en-US" sz="2000" b="0" kern="1200" dirty="0" err="1">
              <a:latin typeface="Calibri" panose="020F0502020204030204" pitchFamily="34" charset="0"/>
              <a:ea typeface="Calibri" panose="020F0502020204030204" pitchFamily="34" charset="0"/>
              <a:cs typeface="Calibri" panose="020F0502020204030204" pitchFamily="34" charset="0"/>
            </a:rPr>
            <a:t>programas</a:t>
          </a:r>
          <a:r>
            <a:rPr lang="en-US" sz="2000" b="0" kern="1200" dirty="0">
              <a:latin typeface="Calibri" panose="020F0502020204030204" pitchFamily="34" charset="0"/>
              <a:ea typeface="Calibri" panose="020F0502020204030204" pitchFamily="34" charset="0"/>
              <a:cs typeface="Calibri" panose="020F0502020204030204" pitchFamily="34" charset="0"/>
            </a:rPr>
            <a:t>, es </a:t>
          </a:r>
          <a:r>
            <a:rPr lang="en-US" sz="2000" b="0" kern="1200" dirty="0" err="1">
              <a:latin typeface="Calibri" panose="020F0502020204030204" pitchFamily="34" charset="0"/>
              <a:ea typeface="Calibri" panose="020F0502020204030204" pitchFamily="34" charset="0"/>
              <a:cs typeface="Calibri" panose="020F0502020204030204" pitchFamily="34" charset="0"/>
            </a:rPr>
            <a:t>el</a:t>
          </a:r>
          <a:r>
            <a:rPr lang="en-US" sz="2000" b="0" kern="1200" dirty="0">
              <a:latin typeface="Calibri" panose="020F0502020204030204" pitchFamily="34" charset="0"/>
              <a:ea typeface="Calibri" panose="020F0502020204030204" pitchFamily="34" charset="0"/>
              <a:cs typeface="Calibri" panose="020F0502020204030204" pitchFamily="34" charset="0"/>
            </a:rPr>
            <a:t> </a:t>
          </a:r>
          <a:r>
            <a:rPr lang="en-US" sz="2000" b="0" kern="1200" dirty="0" err="1">
              <a:latin typeface="Calibri" panose="020F0502020204030204" pitchFamily="34" charset="0"/>
              <a:ea typeface="Calibri" panose="020F0502020204030204" pitchFamily="34" charset="0"/>
              <a:cs typeface="Calibri" panose="020F0502020204030204" pitchFamily="34" charset="0"/>
            </a:rPr>
            <a:t>proceso</a:t>
          </a:r>
          <a:r>
            <a:rPr lang="en-US" sz="2000" b="0" kern="1200" dirty="0">
              <a:latin typeface="Calibri" panose="020F0502020204030204" pitchFamily="34" charset="0"/>
              <a:ea typeface="Calibri" panose="020F0502020204030204" pitchFamily="34" charset="0"/>
              <a:cs typeface="Calibri" panose="020F0502020204030204" pitchFamily="34" charset="0"/>
            </a:rPr>
            <a:t> de </a:t>
          </a:r>
          <a:r>
            <a:rPr lang="en-US" sz="2000" b="0" kern="1200" dirty="0" err="1">
              <a:latin typeface="Calibri" panose="020F0502020204030204" pitchFamily="34" charset="0"/>
              <a:ea typeface="Calibri" panose="020F0502020204030204" pitchFamily="34" charset="0"/>
              <a:cs typeface="Calibri" panose="020F0502020204030204" pitchFamily="34" charset="0"/>
            </a:rPr>
            <a:t>identificar</a:t>
          </a:r>
          <a:r>
            <a:rPr lang="en-US" sz="2000" b="0" kern="1200" dirty="0">
              <a:latin typeface="Calibri" panose="020F0502020204030204" pitchFamily="34" charset="0"/>
              <a:ea typeface="Calibri" panose="020F0502020204030204" pitchFamily="34" charset="0"/>
              <a:cs typeface="Calibri" panose="020F0502020204030204" pitchFamily="34" charset="0"/>
            </a:rPr>
            <a:t> y </a:t>
          </a:r>
          <a:r>
            <a:rPr lang="en-US" sz="2000" b="0" kern="1200" dirty="0" err="1">
              <a:latin typeface="Calibri" panose="020F0502020204030204" pitchFamily="34" charset="0"/>
              <a:ea typeface="Calibri" panose="020F0502020204030204" pitchFamily="34" charset="0"/>
              <a:cs typeface="Calibri" panose="020F0502020204030204" pitchFamily="34" charset="0"/>
            </a:rPr>
            <a:t>corregir</a:t>
          </a:r>
          <a:r>
            <a:rPr lang="en-US" sz="2000" b="0" kern="1200" dirty="0">
              <a:latin typeface="Calibri" panose="020F0502020204030204" pitchFamily="34" charset="0"/>
              <a:ea typeface="Calibri" panose="020F0502020204030204" pitchFamily="34" charset="0"/>
              <a:cs typeface="Calibri" panose="020F0502020204030204" pitchFamily="34" charset="0"/>
            </a:rPr>
            <a:t> </a:t>
          </a:r>
          <a:r>
            <a:rPr lang="en-US" sz="2000" b="0" kern="1200" dirty="0" err="1">
              <a:latin typeface="Calibri" panose="020F0502020204030204" pitchFamily="34" charset="0"/>
              <a:ea typeface="Calibri" panose="020F0502020204030204" pitchFamily="34" charset="0"/>
              <a:cs typeface="Calibri" panose="020F0502020204030204" pitchFamily="34" charset="0"/>
            </a:rPr>
            <a:t>errores</a:t>
          </a:r>
          <a:r>
            <a:rPr lang="en-US" sz="2000" b="0" kern="1200" dirty="0">
              <a:latin typeface="Calibri" panose="020F0502020204030204" pitchFamily="34" charset="0"/>
              <a:ea typeface="Calibri" panose="020F0502020204030204" pitchFamily="34" charset="0"/>
              <a:cs typeface="Calibri" panose="020F0502020204030204" pitchFamily="34" charset="0"/>
            </a:rPr>
            <a:t> </a:t>
          </a:r>
          <a:r>
            <a:rPr lang="en-US" sz="2000" b="0" kern="1200" dirty="0" err="1">
              <a:latin typeface="Calibri" panose="020F0502020204030204" pitchFamily="34" charset="0"/>
              <a:ea typeface="Calibri" panose="020F0502020204030204" pitchFamily="34" charset="0"/>
              <a:cs typeface="Calibri" panose="020F0502020204030204" pitchFamily="34" charset="0"/>
            </a:rPr>
            <a:t>en</a:t>
          </a:r>
          <a:r>
            <a:rPr lang="en-US" sz="2000" b="0" kern="1200" dirty="0">
              <a:latin typeface="Calibri" panose="020F0502020204030204" pitchFamily="34" charset="0"/>
              <a:ea typeface="Calibri" panose="020F0502020204030204" pitchFamily="34" charset="0"/>
              <a:cs typeface="Calibri" panose="020F0502020204030204" pitchFamily="34" charset="0"/>
            </a:rPr>
            <a:t> </a:t>
          </a:r>
          <a:r>
            <a:rPr lang="en-US" sz="2000" b="0" kern="1200" dirty="0" err="1">
              <a:latin typeface="Calibri" panose="020F0502020204030204" pitchFamily="34" charset="0"/>
              <a:ea typeface="Calibri" panose="020F0502020204030204" pitchFamily="34" charset="0"/>
              <a:cs typeface="Calibri" panose="020F0502020204030204" pitchFamily="34" charset="0"/>
            </a:rPr>
            <a:t>programas</a:t>
          </a:r>
          <a:r>
            <a:rPr lang="en-US" sz="2000" b="0" kern="1200" dirty="0">
              <a:latin typeface="Calibri" panose="020F0502020204030204" pitchFamily="34" charset="0"/>
              <a:ea typeface="Calibri" panose="020F0502020204030204" pitchFamily="34" charset="0"/>
              <a:cs typeface="Calibri" panose="020F0502020204030204" pitchFamily="34" charset="0"/>
            </a:rPr>
            <a:t> </a:t>
          </a:r>
          <a:r>
            <a:rPr lang="en-US" sz="2000" b="0" kern="1200" dirty="0" err="1">
              <a:latin typeface="Calibri" panose="020F0502020204030204" pitchFamily="34" charset="0"/>
              <a:ea typeface="Calibri" panose="020F0502020204030204" pitchFamily="34" charset="0"/>
              <a:cs typeface="Calibri" panose="020F0502020204030204" pitchFamily="34" charset="0"/>
            </a:rPr>
            <a:t>informáticos</a:t>
          </a:r>
          <a:r>
            <a:rPr lang="en-US" sz="2000" b="0" kern="1200" dirty="0">
              <a:latin typeface="Calibri" panose="020F0502020204030204" pitchFamily="34" charset="0"/>
              <a:ea typeface="Calibri" panose="020F0502020204030204" pitchFamily="34" charset="0"/>
              <a:cs typeface="Calibri" panose="020F0502020204030204" pitchFamily="34" charset="0"/>
            </a:rPr>
            <a:t>.</a:t>
          </a:r>
        </a:p>
      </dsp:txBody>
      <dsp:txXfrm>
        <a:off x="419553" y="2278313"/>
        <a:ext cx="4320000" cy="850500"/>
      </dsp:txXfrm>
    </dsp:sp>
    <dsp:sp modelId="{B1C8016A-7028-43EA-AA42-C08355177472}">
      <dsp:nvSpPr>
        <dsp:cNvPr id="0" name=""/>
        <dsp:cNvSpPr/>
      </dsp:nvSpPr>
      <dsp:spPr>
        <a:xfrm>
          <a:off x="419553" y="3190518"/>
          <a:ext cx="4320000" cy="528377"/>
        </a:xfrm>
        <a:prstGeom prst="rect">
          <a:avLst/>
        </a:prstGeom>
        <a:noFill/>
        <a:ln>
          <a:noFill/>
        </a:ln>
        <a:effectLst/>
      </dsp:spPr>
      <dsp:style>
        <a:lnRef idx="0">
          <a:scrgbClr r="0" g="0" b="0"/>
        </a:lnRef>
        <a:fillRef idx="0">
          <a:scrgbClr r="0" g="0" b="0"/>
        </a:fillRef>
        <a:effectRef idx="0">
          <a:scrgbClr r="0" g="0" b="0"/>
        </a:effectRef>
        <a:fontRef idx="minor"/>
      </dsp:style>
    </dsp:sp>
    <dsp:sp modelId="{974A73BD-AE23-4E6D-92C0-C321B35DC53E}">
      <dsp:nvSpPr>
        <dsp:cNvPr id="0" name=""/>
        <dsp:cNvSpPr/>
      </dsp:nvSpPr>
      <dsp:spPr>
        <a:xfrm>
          <a:off x="5495553" y="63364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A96CE6-0360-4C01-93DF-69539E957BEF}">
      <dsp:nvSpPr>
        <dsp:cNvPr id="0" name=""/>
        <dsp:cNvSpPr/>
      </dsp:nvSpPr>
      <dsp:spPr>
        <a:xfrm>
          <a:off x="5495553" y="2278313"/>
          <a:ext cx="4320000" cy="8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b="0" kern="1200">
              <a:latin typeface="Calibri" panose="020F0502020204030204" pitchFamily="34" charset="0"/>
              <a:ea typeface="Calibri" panose="020F0502020204030204" pitchFamily="34" charset="0"/>
              <a:cs typeface="Calibri" panose="020F0502020204030204" pitchFamily="34" charset="0"/>
            </a:rPr>
            <a:t>La depuración no es una prueba, pero siempre ocurre como consecuencia de la prueba efectiva.</a:t>
          </a:r>
        </a:p>
      </dsp:txBody>
      <dsp:txXfrm>
        <a:off x="5495553" y="2278313"/>
        <a:ext cx="4320000" cy="850500"/>
      </dsp:txXfrm>
    </dsp:sp>
    <dsp:sp modelId="{BFB2A7AC-0510-42CB-83EE-793E7C709E0A}">
      <dsp:nvSpPr>
        <dsp:cNvPr id="0" name=""/>
        <dsp:cNvSpPr/>
      </dsp:nvSpPr>
      <dsp:spPr>
        <a:xfrm>
          <a:off x="5495553" y="3190518"/>
          <a:ext cx="4320000" cy="52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pPr>
          <a:r>
            <a:rPr lang="en-US" sz="1900" b="1" kern="1200" dirty="0"/>
            <a:t>Es </a:t>
          </a:r>
          <a:r>
            <a:rPr lang="en-US" sz="1900" b="1" kern="1200" dirty="0" err="1"/>
            <a:t>decir</a:t>
          </a:r>
          <a:r>
            <a:rPr lang="en-US" sz="1900" b="1" kern="1200" dirty="0"/>
            <a:t>, se </a:t>
          </a:r>
          <a:r>
            <a:rPr lang="en-US" sz="1900" b="1" kern="1200" dirty="0" err="1"/>
            <a:t>descubre</a:t>
          </a:r>
          <a:r>
            <a:rPr lang="en-US" sz="1900" b="1" kern="1200" dirty="0"/>
            <a:t> un error, la </a:t>
          </a:r>
          <a:r>
            <a:rPr lang="en-US" sz="1900" b="1" kern="1200" dirty="0" err="1"/>
            <a:t>depuración</a:t>
          </a:r>
          <a:r>
            <a:rPr lang="en-US" sz="1900" b="1" kern="1200" dirty="0"/>
            <a:t> </a:t>
          </a:r>
          <a:r>
            <a:rPr lang="en-US" sz="1900" b="1" kern="1200" dirty="0" err="1">
              <a:latin typeface="Calibri" panose="020F0502020204030204" pitchFamily="34" charset="0"/>
              <a:ea typeface="Calibri" panose="020F0502020204030204" pitchFamily="34" charset="0"/>
              <a:cs typeface="Calibri" panose="020F0502020204030204" pitchFamily="34" charset="0"/>
            </a:rPr>
            <a:t>elimina</a:t>
          </a:r>
          <a:r>
            <a:rPr lang="en-US" sz="1900" b="1" kern="1200" dirty="0"/>
            <a:t> </a:t>
          </a:r>
          <a:r>
            <a:rPr lang="en-US" sz="1900" b="1" kern="1200" dirty="0" err="1"/>
            <a:t>dicho</a:t>
          </a:r>
          <a:r>
            <a:rPr lang="en-US" sz="1900" b="1" kern="1200" dirty="0"/>
            <a:t> error.</a:t>
          </a:r>
        </a:p>
      </dsp:txBody>
      <dsp:txXfrm>
        <a:off x="5495553" y="3190518"/>
        <a:ext cx="4320000" cy="5283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 name="Google Shape;6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e37e07c6ab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1e37e07c6ab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g1e37e07c6ab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e37e07c6a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1e37e07c6ab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g1e37e07c6ab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9:notes"/>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Ingeniería de Software II. Fac. de Informática. UNLP.</a:t>
            </a:r>
            <a:endParaRPr/>
          </a:p>
        </p:txBody>
      </p:sp>
      <p:sp>
        <p:nvSpPr>
          <p:cNvPr id="418" name="Google Shape;418;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a:t>2008</a:t>
            </a:r>
            <a:endParaRPr/>
          </a:p>
        </p:txBody>
      </p:sp>
      <p:sp>
        <p:nvSpPr>
          <p:cNvPr id="419" name="Google Shape;419;p3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t>Lic. Patricia M. Pesado.</a:t>
            </a:r>
            <a:endParaRPr/>
          </a:p>
        </p:txBody>
      </p:sp>
      <p:sp>
        <p:nvSpPr>
          <p:cNvPr id="420" name="Google Shape;420;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
        <p:nvSpPr>
          <p:cNvPr id="421" name="Google Shape;421;p39:notes"/>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2" name="Google Shape;42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0:notes"/>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Ingeniería de Software II. Fac. de Informática. UNLP.</a:t>
            </a:r>
            <a:endParaRPr/>
          </a:p>
        </p:txBody>
      </p:sp>
      <p:sp>
        <p:nvSpPr>
          <p:cNvPr id="431" name="Google Shape;431;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n-US"/>
              <a:t>2008</a:t>
            </a:r>
            <a:endParaRPr/>
          </a:p>
        </p:txBody>
      </p:sp>
      <p:sp>
        <p:nvSpPr>
          <p:cNvPr id="432" name="Google Shape;432;p4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n-US"/>
              <a:t>Lic. Patricia M. Pesado.</a:t>
            </a:r>
            <a:endParaRPr/>
          </a:p>
        </p:txBody>
      </p:sp>
      <p:sp>
        <p:nvSpPr>
          <p:cNvPr id="433" name="Google Shape;433;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
        <p:nvSpPr>
          <p:cNvPr id="434" name="Google Shape;434;p40:notes"/>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5" name="Google Shape;43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7" name="Google Shape;48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Imagen con título">
  <p:cSld name="2_Imagen con título">
    <p:spTree>
      <p:nvGrpSpPr>
        <p:cNvPr id="1" name="Shape 17"/>
        <p:cNvGrpSpPr/>
        <p:nvPr/>
      </p:nvGrpSpPr>
      <p:grpSpPr>
        <a:xfrm>
          <a:off x="0" y="0"/>
          <a:ext cx="0" cy="0"/>
          <a:chOff x="0" y="0"/>
          <a:chExt cx="0" cy="0"/>
        </a:xfrm>
      </p:grpSpPr>
      <p:sp>
        <p:nvSpPr>
          <p:cNvPr id="18" name="Google Shape;18;p49"/>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SzPts val="4800"/>
              <a:buNone/>
              <a:defRPr sz="44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9"/>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SzPts val="2800"/>
              <a:buNone/>
              <a:defRPr sz="2400">
                <a:solidFill>
                  <a:srgbClr val="4A6617"/>
                </a:solidFill>
              </a:defRPr>
            </a:lvl1pPr>
            <a:lvl2pPr marL="914400" lvl="1" indent="-228600" algn="l">
              <a:lnSpc>
                <a:spcPct val="85000"/>
              </a:lnSpc>
              <a:spcBef>
                <a:spcPts val="600"/>
              </a:spcBef>
              <a:spcAft>
                <a:spcPts val="0"/>
              </a:spcAft>
              <a:buSzPts val="2800"/>
              <a:buNone/>
              <a:defRPr sz="1200"/>
            </a:lvl2pPr>
            <a:lvl3pPr marL="1371600" lvl="2" indent="-228600" algn="l">
              <a:lnSpc>
                <a:spcPct val="85000"/>
              </a:lnSpc>
              <a:spcBef>
                <a:spcPts val="600"/>
              </a:spcBef>
              <a:spcAft>
                <a:spcPts val="0"/>
              </a:spcAft>
              <a:buSzPts val="2400"/>
              <a:buNone/>
              <a:defRPr sz="1000"/>
            </a:lvl3pPr>
            <a:lvl4pPr marL="1828800" lvl="3" indent="-228600" algn="l">
              <a:lnSpc>
                <a:spcPct val="85000"/>
              </a:lnSpc>
              <a:spcBef>
                <a:spcPts val="600"/>
              </a:spcBef>
              <a:spcAft>
                <a:spcPts val="0"/>
              </a:spcAft>
              <a:buSzPts val="2000"/>
              <a:buNone/>
              <a:defRPr sz="900"/>
            </a:lvl4pPr>
            <a:lvl5pPr marL="2286000" lvl="4" indent="-228600" algn="l">
              <a:lnSpc>
                <a:spcPct val="85000"/>
              </a:lnSpc>
              <a:spcBef>
                <a:spcPts val="600"/>
              </a:spcBef>
              <a:spcAft>
                <a:spcPts val="0"/>
              </a:spcAft>
              <a:buSzPts val="2000"/>
              <a:buNone/>
              <a:defRPr sz="900"/>
            </a:lvl5pPr>
            <a:lvl6pPr marL="2743200" lvl="5" indent="-228600" algn="l">
              <a:lnSpc>
                <a:spcPct val="85000"/>
              </a:lnSpc>
              <a:spcBef>
                <a:spcPts val="600"/>
              </a:spcBef>
              <a:spcAft>
                <a:spcPts val="0"/>
              </a:spcAft>
              <a:buSzPts val="1800"/>
              <a:buNone/>
              <a:defRPr sz="900"/>
            </a:lvl6pPr>
            <a:lvl7pPr marL="3200400" lvl="6" indent="-228600" algn="l">
              <a:lnSpc>
                <a:spcPct val="85000"/>
              </a:lnSpc>
              <a:spcBef>
                <a:spcPts val="600"/>
              </a:spcBef>
              <a:spcAft>
                <a:spcPts val="0"/>
              </a:spcAft>
              <a:buSzPts val="1800"/>
              <a:buNone/>
              <a:defRPr sz="900"/>
            </a:lvl7pPr>
            <a:lvl8pPr marL="3657600" lvl="7" indent="-228600" algn="l">
              <a:lnSpc>
                <a:spcPct val="85000"/>
              </a:lnSpc>
              <a:spcBef>
                <a:spcPts val="600"/>
              </a:spcBef>
              <a:spcAft>
                <a:spcPts val="0"/>
              </a:spcAft>
              <a:buSzPts val="1800"/>
              <a:buNone/>
              <a:defRPr sz="900"/>
            </a:lvl8pPr>
            <a:lvl9pPr marL="4114800" lvl="8" indent="-228600" algn="l">
              <a:lnSpc>
                <a:spcPct val="85000"/>
              </a:lnSpc>
              <a:spcBef>
                <a:spcPts val="600"/>
              </a:spcBef>
              <a:spcAft>
                <a:spcPts val="0"/>
              </a:spcAft>
              <a:buSzPts val="1800"/>
              <a:buNone/>
              <a:defRPr sz="900"/>
            </a:lvl9pPr>
          </a:lstStyle>
          <a:p>
            <a:endParaRPr/>
          </a:p>
        </p:txBody>
      </p:sp>
      <p:sp>
        <p:nvSpPr>
          <p:cNvPr id="20" name="Google Shape;20;p49"/>
          <p:cNvSpPr txBox="1">
            <a:spLocks noGrp="1"/>
          </p:cNvSpPr>
          <p:nvPr>
            <p:ph type="dt" idx="10"/>
          </p:nvPr>
        </p:nvSpPr>
        <p:spPr>
          <a:xfrm>
            <a:off x="3370905" y="6366796"/>
            <a:ext cx="4114800" cy="228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4A661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21" name="Google Shape;21;p49"/>
          <p:cNvSpPr txBox="1">
            <a:spLocks noGrp="1"/>
          </p:cNvSpPr>
          <p:nvPr>
            <p:ph type="ftr" idx="11"/>
          </p:nvPr>
        </p:nvSpPr>
        <p:spPr>
          <a:xfrm>
            <a:off x="685800" y="6481096"/>
            <a:ext cx="2241848" cy="3022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9"/>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1pPr>
            <a:lvl2pPr marL="0" marR="0" lvl="1"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2pPr>
            <a:lvl3pPr marL="0" marR="0" lvl="2"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3pPr>
            <a:lvl4pPr marL="0" marR="0" lvl="3"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4pPr>
            <a:lvl5pPr marL="0" marR="0" lvl="4"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5pPr>
            <a:lvl6pPr marL="0" marR="0" lvl="5"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6pPr>
            <a:lvl7pPr marL="0" marR="0" lvl="6"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7pPr>
            <a:lvl8pPr marL="0" marR="0" lvl="7"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8pPr>
            <a:lvl9pPr marL="0" marR="0" lvl="8"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pic>
        <p:nvPicPr>
          <p:cNvPr id="23" name="Google Shape;23;p49" descr="2"/>
          <p:cNvPicPr preferRelativeResize="0"/>
          <p:nvPr/>
        </p:nvPicPr>
        <p:blipFill rotWithShape="1">
          <a:blip r:embed="rId2">
            <a:alphaModFix/>
          </a:blip>
          <a:srcRect l="8462"/>
          <a:stretch/>
        </p:blipFill>
        <p:spPr>
          <a:xfrm>
            <a:off x="21928" y="12576"/>
            <a:ext cx="12144672" cy="40614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ormal con fuente ">
  <p:cSld name="Normal con fuente ">
    <p:bg>
      <p:bgPr>
        <a:solidFill>
          <a:schemeClr val="lt1"/>
        </a:solidFill>
        <a:effectLst/>
      </p:bgPr>
    </p:bg>
    <p:spTree>
      <p:nvGrpSpPr>
        <p:cNvPr id="1" name="Shape 24"/>
        <p:cNvGrpSpPr/>
        <p:nvPr/>
      </p:nvGrpSpPr>
      <p:grpSpPr>
        <a:xfrm>
          <a:off x="0" y="0"/>
          <a:ext cx="0" cy="0"/>
          <a:chOff x="0" y="0"/>
          <a:chExt cx="0" cy="0"/>
        </a:xfrm>
      </p:grpSpPr>
      <p:sp>
        <p:nvSpPr>
          <p:cNvPr id="25" name="Google Shape;25;p46"/>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4A6617"/>
              </a:buClr>
              <a:buSzPts val="4000"/>
              <a:buFont typeface="Calibri"/>
              <a:buNone/>
              <a:defRPr sz="40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6"/>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1pPr>
            <a:lvl2pPr marL="0" marR="0" lvl="1"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2pPr>
            <a:lvl3pPr marL="0" marR="0" lvl="2"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3pPr>
            <a:lvl4pPr marL="0" marR="0" lvl="3"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4pPr>
            <a:lvl5pPr marL="0" marR="0" lvl="4"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5pPr>
            <a:lvl6pPr marL="0" marR="0" lvl="5"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6pPr>
            <a:lvl7pPr marL="0" marR="0" lvl="6"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7pPr>
            <a:lvl8pPr marL="0" marR="0" lvl="7"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8pPr>
            <a:lvl9pPr marL="0" marR="0" lvl="8"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27" name="Google Shape;27;p46"/>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1100"/>
              <a:buNone/>
              <a:defRPr sz="1100" b="0" i="0">
                <a:solidFill>
                  <a:srgbClr val="888888"/>
                </a:solidFill>
                <a:latin typeface="Calibri"/>
                <a:ea typeface="Calibri"/>
                <a:cs typeface="Calibri"/>
                <a:sym typeface="Calibri"/>
              </a:defRPr>
            </a:lvl1pPr>
            <a:lvl2pPr marL="914400" lvl="1" indent="-228600" algn="l">
              <a:lnSpc>
                <a:spcPct val="85000"/>
              </a:lnSpc>
              <a:spcBef>
                <a:spcPts val="600"/>
              </a:spcBef>
              <a:spcAft>
                <a:spcPts val="0"/>
              </a:spcAft>
              <a:buClr>
                <a:srgbClr val="262626"/>
              </a:buClr>
              <a:buSzPts val="1400"/>
              <a:buNone/>
              <a:defRPr sz="1400"/>
            </a:lvl2pPr>
            <a:lvl3pPr marL="1371600" lvl="2" indent="-228600" algn="l">
              <a:lnSpc>
                <a:spcPct val="85000"/>
              </a:lnSpc>
              <a:spcBef>
                <a:spcPts val="600"/>
              </a:spcBef>
              <a:spcAft>
                <a:spcPts val="0"/>
              </a:spcAft>
              <a:buClr>
                <a:srgbClr val="262626"/>
              </a:buClr>
              <a:buSzPts val="1400"/>
              <a:buNone/>
              <a:defRPr sz="1400"/>
            </a:lvl3pPr>
            <a:lvl4pPr marL="1828800" lvl="3" indent="-228600" algn="l">
              <a:lnSpc>
                <a:spcPct val="85000"/>
              </a:lnSpc>
              <a:spcBef>
                <a:spcPts val="600"/>
              </a:spcBef>
              <a:spcAft>
                <a:spcPts val="0"/>
              </a:spcAft>
              <a:buClr>
                <a:srgbClr val="262626"/>
              </a:buClr>
              <a:buSzPts val="1400"/>
              <a:buNone/>
              <a:defRPr sz="1400"/>
            </a:lvl4pPr>
            <a:lvl5pPr marL="2286000" lvl="4" indent="-228600" algn="l">
              <a:lnSpc>
                <a:spcPct val="85000"/>
              </a:lnSpc>
              <a:spcBef>
                <a:spcPts val="600"/>
              </a:spcBef>
              <a:spcAft>
                <a:spcPts val="0"/>
              </a:spcAft>
              <a:buClr>
                <a:srgbClr val="262626"/>
              </a:buClr>
              <a:buSzPts val="1400"/>
              <a:buNone/>
              <a:defRPr sz="1400"/>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28" name="Google Shape;28;p46"/>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lvl1pPr marL="457200" lvl="0" indent="-406400" algn="l">
              <a:lnSpc>
                <a:spcPct val="85000"/>
              </a:lnSpc>
              <a:spcBef>
                <a:spcPts val="1300"/>
              </a:spcBef>
              <a:spcAft>
                <a:spcPts val="0"/>
              </a:spcAft>
              <a:buClr>
                <a:srgbClr val="C00000"/>
              </a:buClr>
              <a:buSzPts val="2800"/>
              <a:buFont typeface="Arial"/>
              <a:buChar char="»"/>
              <a:defRPr sz="2800"/>
            </a:lvl1pPr>
            <a:lvl2pPr marL="914400" lvl="1" indent="-406400" algn="l">
              <a:lnSpc>
                <a:spcPct val="85000"/>
              </a:lnSpc>
              <a:spcBef>
                <a:spcPts val="600"/>
              </a:spcBef>
              <a:spcAft>
                <a:spcPts val="0"/>
              </a:spcAft>
              <a:buClr>
                <a:srgbClr val="262626"/>
              </a:buClr>
              <a:buSzPts val="2800"/>
              <a:buChar char=" "/>
              <a:defRPr sz="2800"/>
            </a:lvl2pPr>
            <a:lvl3pPr marL="1371600" lvl="2" indent="-381000" algn="l">
              <a:lnSpc>
                <a:spcPct val="85000"/>
              </a:lnSpc>
              <a:spcBef>
                <a:spcPts val="600"/>
              </a:spcBef>
              <a:spcAft>
                <a:spcPts val="0"/>
              </a:spcAft>
              <a:buClr>
                <a:srgbClr val="262626"/>
              </a:buClr>
              <a:buSzPts val="2400"/>
              <a:buChar char=" "/>
              <a:defRPr sz="2400"/>
            </a:lvl3pPr>
            <a:lvl4pPr marL="1828800" lvl="3" indent="-355600" algn="l">
              <a:lnSpc>
                <a:spcPct val="85000"/>
              </a:lnSpc>
              <a:spcBef>
                <a:spcPts val="600"/>
              </a:spcBef>
              <a:spcAft>
                <a:spcPts val="0"/>
              </a:spcAft>
              <a:buClr>
                <a:srgbClr val="262626"/>
              </a:buClr>
              <a:buSzPts val="2000"/>
              <a:buChar char=" "/>
              <a:defRPr sz="2000"/>
            </a:lvl4pPr>
            <a:lvl5pPr marL="2286000" lvl="4" indent="-355600" algn="l">
              <a:lnSpc>
                <a:spcPct val="85000"/>
              </a:lnSpc>
              <a:spcBef>
                <a:spcPts val="600"/>
              </a:spcBef>
              <a:spcAft>
                <a:spcPts val="0"/>
              </a:spcAft>
              <a:buClr>
                <a:srgbClr val="262626"/>
              </a:buClr>
              <a:buSzPts val="2000"/>
              <a:buChar char=" "/>
              <a:defRPr sz="2000"/>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29" name="Google Shape;29;p46"/>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6"/>
          <p:cNvSpPr txBox="1"/>
          <p:nvPr/>
        </p:nvSpPr>
        <p:spPr>
          <a:xfrm>
            <a:off x="5176313" y="6484425"/>
            <a:ext cx="6623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888888"/>
              </a:buClr>
              <a:buSzPts val="1100"/>
              <a:buFont typeface="Arial"/>
              <a:buNone/>
            </a:pPr>
            <a:r>
              <a:rPr lang="en-US" sz="1100" b="0" i="0" u="none" strike="noStrike" cap="none">
                <a:solidFill>
                  <a:srgbClr val="888888"/>
                </a:solidFill>
                <a:latin typeface="Calibri"/>
                <a:ea typeface="Calibri"/>
                <a:cs typeface="Calibri"/>
                <a:sym typeface="Calibri"/>
              </a:rPr>
              <a:t>Fuente:</a:t>
            </a:r>
            <a:endParaRPr sz="1100" b="0" i="0" u="none" strike="noStrike" cap="none">
              <a:solidFill>
                <a:srgbClr val="E4E9EF"/>
              </a:solidFill>
              <a:latin typeface="Calibri"/>
              <a:ea typeface="Calibri"/>
              <a:cs typeface="Calibri"/>
              <a:sym typeface="Calibri"/>
            </a:endParaRPr>
          </a:p>
        </p:txBody>
      </p:sp>
      <p:cxnSp>
        <p:nvCxnSpPr>
          <p:cNvPr id="31" name="Google Shape;31;p46"/>
          <p:cNvCxnSpPr/>
          <p:nvPr/>
        </p:nvCxnSpPr>
        <p:spPr>
          <a:xfrm>
            <a:off x="623392" y="1772816"/>
            <a:ext cx="10772775"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Normal con fuente ">
  <p:cSld name="1_Normal con fuente ">
    <p:bg>
      <p:bgPr>
        <a:solidFill>
          <a:schemeClr val="lt1"/>
        </a:solidFill>
        <a:effectLst/>
      </p:bgPr>
    </p:bg>
    <p:spTree>
      <p:nvGrpSpPr>
        <p:cNvPr id="1" name="Shape 32"/>
        <p:cNvGrpSpPr/>
        <p:nvPr/>
      </p:nvGrpSpPr>
      <p:grpSpPr>
        <a:xfrm>
          <a:off x="0" y="0"/>
          <a:ext cx="0" cy="0"/>
          <a:chOff x="0" y="0"/>
          <a:chExt cx="0" cy="0"/>
        </a:xfrm>
      </p:grpSpPr>
      <p:sp>
        <p:nvSpPr>
          <p:cNvPr id="33" name="Google Shape;33;p51"/>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4800"/>
              <a:buNone/>
              <a:defRPr sz="40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1"/>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1pPr>
            <a:lvl2pPr marL="0" marR="0" lvl="1"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2pPr>
            <a:lvl3pPr marL="0" marR="0" lvl="2"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3pPr>
            <a:lvl4pPr marL="0" marR="0" lvl="3"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4pPr>
            <a:lvl5pPr marL="0" marR="0" lvl="4"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5pPr>
            <a:lvl6pPr marL="0" marR="0" lvl="5"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6pPr>
            <a:lvl7pPr marL="0" marR="0" lvl="6"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7pPr>
            <a:lvl8pPr marL="0" marR="0" lvl="7"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8pPr>
            <a:lvl9pPr marL="0" marR="0" lvl="8"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35" name="Google Shape;35;p51"/>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2800"/>
              <a:buNone/>
              <a:defRPr sz="1100" b="0" i="0">
                <a:solidFill>
                  <a:srgbClr val="888888"/>
                </a:solidFill>
                <a:latin typeface="Arial"/>
                <a:ea typeface="Arial"/>
                <a:cs typeface="Arial"/>
                <a:sym typeface="Arial"/>
              </a:defRPr>
            </a:lvl1pPr>
            <a:lvl2pPr marL="914400" lvl="1" indent="-228600" algn="l">
              <a:lnSpc>
                <a:spcPct val="85000"/>
              </a:lnSpc>
              <a:spcBef>
                <a:spcPts val="600"/>
              </a:spcBef>
              <a:spcAft>
                <a:spcPts val="0"/>
              </a:spcAft>
              <a:buSzPts val="2800"/>
              <a:buNone/>
              <a:defRPr sz="1400"/>
            </a:lvl2pPr>
            <a:lvl3pPr marL="1371600" lvl="2" indent="-228600" algn="l">
              <a:lnSpc>
                <a:spcPct val="85000"/>
              </a:lnSpc>
              <a:spcBef>
                <a:spcPts val="600"/>
              </a:spcBef>
              <a:spcAft>
                <a:spcPts val="0"/>
              </a:spcAft>
              <a:buSzPts val="2400"/>
              <a:buNone/>
              <a:defRPr sz="1400"/>
            </a:lvl3pPr>
            <a:lvl4pPr marL="1828800" lvl="3" indent="-228600" algn="l">
              <a:lnSpc>
                <a:spcPct val="85000"/>
              </a:lnSpc>
              <a:spcBef>
                <a:spcPts val="600"/>
              </a:spcBef>
              <a:spcAft>
                <a:spcPts val="0"/>
              </a:spcAft>
              <a:buSzPts val="2000"/>
              <a:buNone/>
              <a:defRPr sz="1400"/>
            </a:lvl4pPr>
            <a:lvl5pPr marL="2286000" lvl="4" indent="-228600" algn="l">
              <a:lnSpc>
                <a:spcPct val="85000"/>
              </a:lnSpc>
              <a:spcBef>
                <a:spcPts val="600"/>
              </a:spcBef>
              <a:spcAft>
                <a:spcPts val="0"/>
              </a:spcAft>
              <a:buSzPts val="2000"/>
              <a:buNone/>
              <a:defRPr sz="1400"/>
            </a:lvl5pPr>
            <a:lvl6pPr marL="2743200" lvl="5" indent="-342900" algn="l">
              <a:lnSpc>
                <a:spcPct val="85000"/>
              </a:lnSpc>
              <a:spcBef>
                <a:spcPts val="600"/>
              </a:spcBef>
              <a:spcAft>
                <a:spcPts val="0"/>
              </a:spcAft>
              <a:buSzPts val="1800"/>
              <a:buChar char=" "/>
              <a:defRPr/>
            </a:lvl6pPr>
            <a:lvl7pPr marL="3200400" lvl="6" indent="-342900" algn="l">
              <a:lnSpc>
                <a:spcPct val="85000"/>
              </a:lnSpc>
              <a:spcBef>
                <a:spcPts val="600"/>
              </a:spcBef>
              <a:spcAft>
                <a:spcPts val="0"/>
              </a:spcAft>
              <a:buSzPts val="1800"/>
              <a:buChar char=" "/>
              <a:defRPr/>
            </a:lvl7pPr>
            <a:lvl8pPr marL="3657600" lvl="7" indent="-342900" algn="l">
              <a:lnSpc>
                <a:spcPct val="85000"/>
              </a:lnSpc>
              <a:spcBef>
                <a:spcPts val="600"/>
              </a:spcBef>
              <a:spcAft>
                <a:spcPts val="0"/>
              </a:spcAft>
              <a:buSzPts val="1800"/>
              <a:buChar char=" "/>
              <a:defRPr/>
            </a:lvl8pPr>
            <a:lvl9pPr marL="4114800" lvl="8" indent="-342900" algn="l">
              <a:lnSpc>
                <a:spcPct val="85000"/>
              </a:lnSpc>
              <a:spcBef>
                <a:spcPts val="600"/>
              </a:spcBef>
              <a:spcAft>
                <a:spcPts val="0"/>
              </a:spcAft>
              <a:buSzPts val="1800"/>
              <a:buChar char=" "/>
              <a:defRPr/>
            </a:lvl9pPr>
          </a:lstStyle>
          <a:p>
            <a:endParaRPr/>
          </a:p>
        </p:txBody>
      </p:sp>
      <p:sp>
        <p:nvSpPr>
          <p:cNvPr id="36" name="Google Shape;36;p51"/>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lvl1pPr marL="457200" lvl="0" indent="-406400" algn="l">
              <a:lnSpc>
                <a:spcPct val="85000"/>
              </a:lnSpc>
              <a:spcBef>
                <a:spcPts val="1300"/>
              </a:spcBef>
              <a:spcAft>
                <a:spcPts val="0"/>
              </a:spcAft>
              <a:buClr>
                <a:srgbClr val="C00000"/>
              </a:buClr>
              <a:buSzPts val="2800"/>
              <a:buFont typeface="Arial"/>
              <a:buChar char="»"/>
              <a:defRPr sz="2800"/>
            </a:lvl1pPr>
            <a:lvl2pPr marL="914400" lvl="1" indent="-406400" algn="l">
              <a:lnSpc>
                <a:spcPct val="85000"/>
              </a:lnSpc>
              <a:spcBef>
                <a:spcPts val="600"/>
              </a:spcBef>
              <a:spcAft>
                <a:spcPts val="0"/>
              </a:spcAft>
              <a:buSzPts val="2800"/>
              <a:buChar char=" "/>
              <a:defRPr sz="2800"/>
            </a:lvl2pPr>
            <a:lvl3pPr marL="1371600" lvl="2" indent="-381000" algn="l">
              <a:lnSpc>
                <a:spcPct val="85000"/>
              </a:lnSpc>
              <a:spcBef>
                <a:spcPts val="600"/>
              </a:spcBef>
              <a:spcAft>
                <a:spcPts val="0"/>
              </a:spcAft>
              <a:buSzPts val="2400"/>
              <a:buChar char=" "/>
              <a:defRPr sz="2400"/>
            </a:lvl3pPr>
            <a:lvl4pPr marL="1828800" lvl="3" indent="-355600" algn="l">
              <a:lnSpc>
                <a:spcPct val="85000"/>
              </a:lnSpc>
              <a:spcBef>
                <a:spcPts val="600"/>
              </a:spcBef>
              <a:spcAft>
                <a:spcPts val="0"/>
              </a:spcAft>
              <a:buSzPts val="2000"/>
              <a:buChar char=" "/>
              <a:defRPr sz="2000"/>
            </a:lvl4pPr>
            <a:lvl5pPr marL="2286000" lvl="4" indent="-355600" algn="l">
              <a:lnSpc>
                <a:spcPct val="85000"/>
              </a:lnSpc>
              <a:spcBef>
                <a:spcPts val="600"/>
              </a:spcBef>
              <a:spcAft>
                <a:spcPts val="0"/>
              </a:spcAft>
              <a:buSzPts val="2000"/>
              <a:buChar char=" "/>
              <a:defRPr sz="2000"/>
            </a:lvl5pPr>
            <a:lvl6pPr marL="2743200" lvl="5" indent="-342900" algn="l">
              <a:lnSpc>
                <a:spcPct val="85000"/>
              </a:lnSpc>
              <a:spcBef>
                <a:spcPts val="600"/>
              </a:spcBef>
              <a:spcAft>
                <a:spcPts val="0"/>
              </a:spcAft>
              <a:buSzPts val="1800"/>
              <a:buChar char=" "/>
              <a:defRPr/>
            </a:lvl6pPr>
            <a:lvl7pPr marL="3200400" lvl="6" indent="-342900" algn="l">
              <a:lnSpc>
                <a:spcPct val="85000"/>
              </a:lnSpc>
              <a:spcBef>
                <a:spcPts val="600"/>
              </a:spcBef>
              <a:spcAft>
                <a:spcPts val="0"/>
              </a:spcAft>
              <a:buSzPts val="1800"/>
              <a:buChar char=" "/>
              <a:defRPr/>
            </a:lvl7pPr>
            <a:lvl8pPr marL="3657600" lvl="7" indent="-342900" algn="l">
              <a:lnSpc>
                <a:spcPct val="85000"/>
              </a:lnSpc>
              <a:spcBef>
                <a:spcPts val="600"/>
              </a:spcBef>
              <a:spcAft>
                <a:spcPts val="0"/>
              </a:spcAft>
              <a:buSzPts val="1800"/>
              <a:buChar char=" "/>
              <a:defRPr/>
            </a:lvl8pPr>
            <a:lvl9pPr marL="4114800" lvl="8" indent="-342900" algn="l">
              <a:lnSpc>
                <a:spcPct val="85000"/>
              </a:lnSpc>
              <a:spcBef>
                <a:spcPts val="600"/>
              </a:spcBef>
              <a:spcAft>
                <a:spcPts val="0"/>
              </a:spcAft>
              <a:buSzPts val="1800"/>
              <a:buChar char=" "/>
              <a:defRPr/>
            </a:lvl9pPr>
          </a:lstStyle>
          <a:p>
            <a:endParaRPr/>
          </a:p>
        </p:txBody>
      </p:sp>
      <p:sp>
        <p:nvSpPr>
          <p:cNvPr id="37" name="Google Shape;37;p51"/>
          <p:cNvSpPr txBox="1">
            <a:spLocks noGrp="1"/>
          </p:cNvSpPr>
          <p:nvPr>
            <p:ph type="dt" idx="10"/>
          </p:nvPr>
        </p:nvSpPr>
        <p:spPr>
          <a:xfrm>
            <a:off x="2567608" y="6543219"/>
            <a:ext cx="825989"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51"/>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1"/>
          <p:cNvSpPr txBox="1"/>
          <p:nvPr/>
        </p:nvSpPr>
        <p:spPr>
          <a:xfrm>
            <a:off x="5176313" y="6484425"/>
            <a:ext cx="6623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888888"/>
              </a:buClr>
              <a:buSzPts val="1100"/>
              <a:buFont typeface="Arial"/>
              <a:buNone/>
            </a:pPr>
            <a:r>
              <a:rPr lang="en-US" sz="1100" b="0" i="0" u="none" strike="noStrike" cap="none">
                <a:solidFill>
                  <a:srgbClr val="888888"/>
                </a:solidFill>
                <a:latin typeface="Calibri"/>
                <a:ea typeface="Calibri"/>
                <a:cs typeface="Calibri"/>
                <a:sym typeface="Calibri"/>
              </a:rPr>
              <a:t>Fuente:</a:t>
            </a:r>
            <a:endParaRPr sz="1100" b="0" i="0" u="none" strike="noStrike" cap="none">
              <a:solidFill>
                <a:srgbClr val="E4E9EF"/>
              </a:solidFill>
              <a:latin typeface="Calibri"/>
              <a:ea typeface="Calibri"/>
              <a:cs typeface="Calibri"/>
              <a:sym typeface="Calibri"/>
            </a:endParaRPr>
          </a:p>
        </p:txBody>
      </p:sp>
      <p:cxnSp>
        <p:nvCxnSpPr>
          <p:cNvPr id="40" name="Google Shape;40;p51"/>
          <p:cNvCxnSpPr/>
          <p:nvPr/>
        </p:nvCxnSpPr>
        <p:spPr>
          <a:xfrm>
            <a:off x="623392" y="1772816"/>
            <a:ext cx="10772775" cy="0"/>
          </a:xfrm>
          <a:prstGeom prst="straightConnector1">
            <a:avLst/>
          </a:prstGeom>
          <a:noFill/>
          <a:ln w="9525" cap="flat" cmpd="sng">
            <a:solidFill>
              <a:srgbClr val="BF0000"/>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41"/>
        <p:cNvGrpSpPr/>
        <p:nvPr/>
      </p:nvGrpSpPr>
      <p:grpSpPr>
        <a:xfrm>
          <a:off x="0" y="0"/>
          <a:ext cx="0" cy="0"/>
          <a:chOff x="0" y="0"/>
          <a:chExt cx="0" cy="0"/>
        </a:xfrm>
      </p:grpSpPr>
      <p:sp>
        <p:nvSpPr>
          <p:cNvPr id="42" name="Google Shape;42;p45"/>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4A6617"/>
              </a:buClr>
              <a:buSzPts val="4400"/>
              <a:buFont typeface="Calibri"/>
              <a:buNone/>
              <a:defRPr sz="44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5"/>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SzPts val="2400"/>
              <a:buNone/>
              <a:defRPr sz="2400">
                <a:solidFill>
                  <a:srgbClr val="4A6617"/>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44" name="Google Shape;44;p45"/>
          <p:cNvSpPr txBox="1">
            <a:spLocks noGrp="1"/>
          </p:cNvSpPr>
          <p:nvPr>
            <p:ph type="ftr" idx="11"/>
          </p:nvPr>
        </p:nvSpPr>
        <p:spPr>
          <a:xfrm>
            <a:off x="4440382" y="6439532"/>
            <a:ext cx="2241848" cy="3022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5"/>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1pPr>
            <a:lvl2pPr marL="0" marR="0" lvl="1"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2pPr>
            <a:lvl3pPr marL="0" marR="0" lvl="2"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3pPr>
            <a:lvl4pPr marL="0" marR="0" lvl="3"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4pPr>
            <a:lvl5pPr marL="0" marR="0" lvl="4"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5pPr>
            <a:lvl6pPr marL="0" marR="0" lvl="5"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6pPr>
            <a:lvl7pPr marL="0" marR="0" lvl="6"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7pPr>
            <a:lvl8pPr marL="0" marR="0" lvl="7"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8pPr>
            <a:lvl9pPr marL="0" marR="0" lvl="8"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pic>
        <p:nvPicPr>
          <p:cNvPr id="46" name="Google Shape;46;p45" descr="2"/>
          <p:cNvPicPr preferRelativeResize="0"/>
          <p:nvPr/>
        </p:nvPicPr>
        <p:blipFill rotWithShape="1">
          <a:blip r:embed="rId2">
            <a:alphaModFix/>
          </a:blip>
          <a:srcRect l="8462"/>
          <a:stretch/>
        </p:blipFill>
        <p:spPr>
          <a:xfrm>
            <a:off x="21928" y="12576"/>
            <a:ext cx="12144672" cy="406141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47"/>
        <p:cNvGrpSpPr/>
        <p:nvPr/>
      </p:nvGrpSpPr>
      <p:grpSpPr>
        <a:xfrm>
          <a:off x="0" y="0"/>
          <a:ext cx="0" cy="0"/>
          <a:chOff x="0" y="0"/>
          <a:chExt cx="0" cy="0"/>
        </a:xfrm>
      </p:grpSpPr>
      <p:sp>
        <p:nvSpPr>
          <p:cNvPr id="48" name="Google Shape;48;p47"/>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4A6617"/>
              </a:buClr>
              <a:buSzPts val="4000"/>
              <a:buFont typeface="Calibri"/>
              <a:buNone/>
              <a:defRPr sz="40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7"/>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C00000"/>
              </a:buClr>
              <a:buSzPts val="2400"/>
              <a:buFont typeface="Arial"/>
              <a:buChar char="»"/>
              <a:defRPr sz="2400"/>
            </a:lvl1pPr>
            <a:lvl2pPr marL="914400" lvl="1" indent="-355600" algn="l">
              <a:lnSpc>
                <a:spcPct val="85000"/>
              </a:lnSpc>
              <a:spcBef>
                <a:spcPts val="600"/>
              </a:spcBef>
              <a:spcAft>
                <a:spcPts val="0"/>
              </a:spcAft>
              <a:buClr>
                <a:srgbClr val="C00000"/>
              </a:buClr>
              <a:buSzPts val="2000"/>
              <a:buFont typeface="Arial"/>
              <a:buChar char=" "/>
              <a:defRPr sz="2000"/>
            </a:lvl2pPr>
            <a:lvl3pPr marL="1371600" lvl="2" indent="-342900" algn="l">
              <a:lnSpc>
                <a:spcPct val="85000"/>
              </a:lnSpc>
              <a:spcBef>
                <a:spcPts val="600"/>
              </a:spcBef>
              <a:spcAft>
                <a:spcPts val="0"/>
              </a:spcAft>
              <a:buClr>
                <a:srgbClr val="C00000"/>
              </a:buClr>
              <a:buSzPts val="1800"/>
              <a:buFont typeface="Arial"/>
              <a:buChar char=" "/>
              <a:defRPr sz="1800"/>
            </a:lvl3pPr>
            <a:lvl4pPr marL="1828800" lvl="3" indent="-330200" algn="l">
              <a:lnSpc>
                <a:spcPct val="85000"/>
              </a:lnSpc>
              <a:spcBef>
                <a:spcPts val="600"/>
              </a:spcBef>
              <a:spcAft>
                <a:spcPts val="0"/>
              </a:spcAft>
              <a:buClr>
                <a:srgbClr val="C00000"/>
              </a:buClr>
              <a:buSzPts val="1600"/>
              <a:buFont typeface="Arial"/>
              <a:buChar char=" "/>
              <a:defRPr sz="1600"/>
            </a:lvl4pPr>
            <a:lvl5pPr marL="2286000" lvl="4" indent="-330200" algn="l">
              <a:lnSpc>
                <a:spcPct val="85000"/>
              </a:lnSpc>
              <a:spcBef>
                <a:spcPts val="600"/>
              </a:spcBef>
              <a:spcAft>
                <a:spcPts val="0"/>
              </a:spcAft>
              <a:buClr>
                <a:srgbClr val="C00000"/>
              </a:buClr>
              <a:buSzPts val="1600"/>
              <a:buFont typeface="Arial"/>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50" name="Google Shape;50;p47"/>
          <p:cNvSpPr txBox="1">
            <a:spLocks noGrp="1"/>
          </p:cNvSpPr>
          <p:nvPr>
            <p:ph type="body" idx="2"/>
          </p:nvPr>
        </p:nvSpPr>
        <p:spPr>
          <a:xfrm>
            <a:off x="6011330"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C00000"/>
              </a:buClr>
              <a:buSzPts val="2400"/>
              <a:buFont typeface="Arial"/>
              <a:buChar char="»"/>
              <a:defRPr sz="2400"/>
            </a:lvl1pPr>
            <a:lvl2pPr marL="914400" lvl="1" indent="-355600" algn="l">
              <a:lnSpc>
                <a:spcPct val="85000"/>
              </a:lnSpc>
              <a:spcBef>
                <a:spcPts val="600"/>
              </a:spcBef>
              <a:spcAft>
                <a:spcPts val="0"/>
              </a:spcAft>
              <a:buClr>
                <a:srgbClr val="C00000"/>
              </a:buClr>
              <a:buSzPts val="2000"/>
              <a:buFont typeface="Arial"/>
              <a:buChar char=" "/>
              <a:defRPr sz="2000"/>
            </a:lvl2pPr>
            <a:lvl3pPr marL="1371600" lvl="2" indent="-342900" algn="l">
              <a:lnSpc>
                <a:spcPct val="85000"/>
              </a:lnSpc>
              <a:spcBef>
                <a:spcPts val="600"/>
              </a:spcBef>
              <a:spcAft>
                <a:spcPts val="0"/>
              </a:spcAft>
              <a:buClr>
                <a:srgbClr val="C00000"/>
              </a:buClr>
              <a:buSzPts val="1800"/>
              <a:buFont typeface="Arial"/>
              <a:buChar char=" "/>
              <a:defRPr sz="1800"/>
            </a:lvl3pPr>
            <a:lvl4pPr marL="1828800" lvl="3" indent="-330200" algn="l">
              <a:lnSpc>
                <a:spcPct val="85000"/>
              </a:lnSpc>
              <a:spcBef>
                <a:spcPts val="600"/>
              </a:spcBef>
              <a:spcAft>
                <a:spcPts val="0"/>
              </a:spcAft>
              <a:buClr>
                <a:srgbClr val="C00000"/>
              </a:buClr>
              <a:buSzPts val="1600"/>
              <a:buFont typeface="Arial"/>
              <a:buChar char=" "/>
              <a:defRPr sz="1600"/>
            </a:lvl4pPr>
            <a:lvl5pPr marL="2286000" lvl="4" indent="-330200" algn="l">
              <a:lnSpc>
                <a:spcPct val="85000"/>
              </a:lnSpc>
              <a:spcBef>
                <a:spcPts val="600"/>
              </a:spcBef>
              <a:spcAft>
                <a:spcPts val="0"/>
              </a:spcAft>
              <a:buClr>
                <a:srgbClr val="C00000"/>
              </a:buClr>
              <a:buSzPts val="1600"/>
              <a:buFont typeface="Arial"/>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51" name="Google Shape;51;p47"/>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1pPr>
            <a:lvl2pPr marL="0" marR="0" lvl="1"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2pPr>
            <a:lvl3pPr marL="0" marR="0" lvl="2"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3pPr>
            <a:lvl4pPr marL="0" marR="0" lvl="3"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4pPr>
            <a:lvl5pPr marL="0" marR="0" lvl="4"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5pPr>
            <a:lvl6pPr marL="0" marR="0" lvl="5"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6pPr>
            <a:lvl7pPr marL="0" marR="0" lvl="6"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7pPr>
            <a:lvl8pPr marL="0" marR="0" lvl="7"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8pPr>
            <a:lvl9pPr marL="0" marR="0" lvl="8"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52" name="Google Shape;52;p47"/>
          <p:cNvSpPr txBox="1"/>
          <p:nvPr/>
        </p:nvSpPr>
        <p:spPr>
          <a:xfrm>
            <a:off x="5176313" y="6484425"/>
            <a:ext cx="6623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888888"/>
              </a:buClr>
              <a:buSzPts val="1100"/>
              <a:buFont typeface="Arial"/>
              <a:buNone/>
            </a:pPr>
            <a:r>
              <a:rPr lang="en-US" sz="1100" b="0" i="0" u="none" strike="noStrike" cap="none">
                <a:solidFill>
                  <a:srgbClr val="888888"/>
                </a:solidFill>
                <a:latin typeface="Arial"/>
                <a:ea typeface="Arial"/>
                <a:cs typeface="Arial"/>
                <a:sym typeface="Arial"/>
              </a:rPr>
              <a:t>Fuente:</a:t>
            </a:r>
            <a:endParaRPr sz="1100" b="0" i="0" u="none" strike="noStrike" cap="none">
              <a:solidFill>
                <a:srgbClr val="E4E9EF"/>
              </a:solidFill>
              <a:latin typeface="Calibri"/>
              <a:ea typeface="Calibri"/>
              <a:cs typeface="Calibri"/>
              <a:sym typeface="Calibri"/>
            </a:endParaRPr>
          </a:p>
        </p:txBody>
      </p:sp>
      <p:sp>
        <p:nvSpPr>
          <p:cNvPr id="53" name="Google Shape;53;p47"/>
          <p:cNvSpPr txBox="1">
            <a:spLocks noGrp="1"/>
          </p:cNvSpPr>
          <p:nvPr>
            <p:ph type="body" idx="3"/>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1100"/>
              <a:buNone/>
              <a:defRPr sz="1100" b="0" i="0">
                <a:solidFill>
                  <a:srgbClr val="888888"/>
                </a:solidFill>
                <a:latin typeface="Arial"/>
                <a:ea typeface="Arial"/>
                <a:cs typeface="Arial"/>
                <a:sym typeface="Arial"/>
              </a:defRPr>
            </a:lvl1pPr>
            <a:lvl2pPr marL="914400" lvl="1" indent="-228600" algn="l">
              <a:lnSpc>
                <a:spcPct val="85000"/>
              </a:lnSpc>
              <a:spcBef>
                <a:spcPts val="600"/>
              </a:spcBef>
              <a:spcAft>
                <a:spcPts val="0"/>
              </a:spcAft>
              <a:buClr>
                <a:srgbClr val="262626"/>
              </a:buClr>
              <a:buSzPts val="1400"/>
              <a:buNone/>
              <a:defRPr sz="1400"/>
            </a:lvl2pPr>
            <a:lvl3pPr marL="1371600" lvl="2" indent="-228600" algn="l">
              <a:lnSpc>
                <a:spcPct val="85000"/>
              </a:lnSpc>
              <a:spcBef>
                <a:spcPts val="600"/>
              </a:spcBef>
              <a:spcAft>
                <a:spcPts val="0"/>
              </a:spcAft>
              <a:buClr>
                <a:srgbClr val="262626"/>
              </a:buClr>
              <a:buSzPts val="1400"/>
              <a:buNone/>
              <a:defRPr sz="1400"/>
            </a:lvl3pPr>
            <a:lvl4pPr marL="1828800" lvl="3" indent="-228600" algn="l">
              <a:lnSpc>
                <a:spcPct val="85000"/>
              </a:lnSpc>
              <a:spcBef>
                <a:spcPts val="600"/>
              </a:spcBef>
              <a:spcAft>
                <a:spcPts val="0"/>
              </a:spcAft>
              <a:buClr>
                <a:srgbClr val="262626"/>
              </a:buClr>
              <a:buSzPts val="1400"/>
              <a:buNone/>
              <a:defRPr sz="1400"/>
            </a:lvl4pPr>
            <a:lvl5pPr marL="2286000" lvl="4" indent="-228600" algn="l">
              <a:lnSpc>
                <a:spcPct val="85000"/>
              </a:lnSpc>
              <a:spcBef>
                <a:spcPts val="600"/>
              </a:spcBef>
              <a:spcAft>
                <a:spcPts val="0"/>
              </a:spcAft>
              <a:buClr>
                <a:srgbClr val="262626"/>
              </a:buClr>
              <a:buSzPts val="1400"/>
              <a:buNone/>
              <a:defRPr sz="1400"/>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54" name="Google Shape;54;p47"/>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55"/>
        <p:cNvGrpSpPr/>
        <p:nvPr/>
      </p:nvGrpSpPr>
      <p:grpSpPr>
        <a:xfrm>
          <a:off x="0" y="0"/>
          <a:ext cx="0" cy="0"/>
          <a:chOff x="0" y="0"/>
          <a:chExt cx="0" cy="0"/>
        </a:xfrm>
      </p:grpSpPr>
      <p:sp>
        <p:nvSpPr>
          <p:cNvPr id="56" name="Google Shape;56;p48"/>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rgbClr val="4A66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8"/>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1pPr>
            <a:lvl2pPr marL="0" marR="0" lvl="1"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2pPr>
            <a:lvl3pPr marL="0" marR="0" lvl="2"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3pPr>
            <a:lvl4pPr marL="0" marR="0" lvl="3"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4pPr>
            <a:lvl5pPr marL="0" marR="0" lvl="4"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5pPr>
            <a:lvl6pPr marL="0" marR="0" lvl="5"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6pPr>
            <a:lvl7pPr marL="0" marR="0" lvl="6"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7pPr>
            <a:lvl8pPr marL="0" marR="0" lvl="7"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8pPr>
            <a:lvl9pPr marL="0" marR="0" lvl="8" indent="0" algn="r">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58" name="Google Shape;58;p48"/>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rgbClr val="4A6617"/>
              </a:buClr>
              <a:buSzPts val="4800"/>
              <a:buFont typeface="Calibri"/>
              <a:buNone/>
              <a:defRPr sz="4800" b="1" i="0" u="none" strike="noStrike" cap="none">
                <a:solidFill>
                  <a:srgbClr val="4A6617"/>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4"/>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85000"/>
              </a:lnSpc>
              <a:spcBef>
                <a:spcPts val="1300"/>
              </a:spcBef>
              <a:spcAft>
                <a:spcPts val="0"/>
              </a:spcAft>
              <a:buClr>
                <a:srgbClr val="C00000"/>
              </a:buClr>
              <a:buSzPts val="2800"/>
              <a:buFont typeface="Arial"/>
              <a:buChar char="»"/>
              <a:defRPr sz="2800" b="0" i="0" u="none" strike="noStrike" cap="none">
                <a:solidFill>
                  <a:srgbClr val="262626"/>
                </a:solidFill>
                <a:latin typeface="Calibri"/>
                <a:ea typeface="Calibri"/>
                <a:cs typeface="Calibri"/>
                <a:sym typeface="Calibri"/>
              </a:defRPr>
            </a:lvl1pPr>
            <a:lvl2pPr marL="914400" marR="0" lvl="1" indent="-406400" algn="l" rtl="0">
              <a:lnSpc>
                <a:spcPct val="85000"/>
              </a:lnSpc>
              <a:spcBef>
                <a:spcPts val="600"/>
              </a:spcBef>
              <a:spcAft>
                <a:spcPts val="0"/>
              </a:spcAft>
              <a:buClr>
                <a:srgbClr val="262626"/>
              </a:buClr>
              <a:buSzPts val="2800"/>
              <a:buFont typeface="Arial"/>
              <a:buChar char=" "/>
              <a:defRPr sz="2800" b="0" i="0" u="none" strike="noStrike" cap="none">
                <a:solidFill>
                  <a:srgbClr val="262626"/>
                </a:solidFill>
                <a:latin typeface="Calibri"/>
                <a:ea typeface="Calibri"/>
                <a:cs typeface="Calibri"/>
                <a:sym typeface="Calibri"/>
              </a:defRPr>
            </a:lvl2pPr>
            <a:lvl3pPr marL="1371600" marR="0" lvl="2" indent="-381000" algn="l" rtl="0">
              <a:lnSpc>
                <a:spcPct val="85000"/>
              </a:lnSpc>
              <a:spcBef>
                <a:spcPts val="600"/>
              </a:spcBef>
              <a:spcAft>
                <a:spcPts val="0"/>
              </a:spcAft>
              <a:buClr>
                <a:srgbClr val="262626"/>
              </a:buClr>
              <a:buSzPts val="2400"/>
              <a:buFont typeface="Arial"/>
              <a:buChar char=" "/>
              <a:defRPr sz="2400" b="0" i="1" u="none" strike="noStrike" cap="none">
                <a:solidFill>
                  <a:srgbClr val="262626"/>
                </a:solidFill>
                <a:latin typeface="Calibri"/>
                <a:ea typeface="Calibri"/>
                <a:cs typeface="Calibri"/>
                <a:sym typeface="Calibri"/>
              </a:defRPr>
            </a:lvl3pPr>
            <a:lvl4pPr marL="1828800" marR="0" lvl="3" indent="-355600" algn="l" rtl="0">
              <a:lnSpc>
                <a:spcPct val="85000"/>
              </a:lnSpc>
              <a:spcBef>
                <a:spcPts val="600"/>
              </a:spcBef>
              <a:spcAft>
                <a:spcPts val="0"/>
              </a:spcAft>
              <a:buClr>
                <a:srgbClr val="262626"/>
              </a:buClr>
              <a:buSzPts val="2000"/>
              <a:buFont typeface="Arial"/>
              <a:buChar char=" "/>
              <a:defRPr sz="2000" b="0" i="0" u="none" strike="noStrike" cap="none">
                <a:solidFill>
                  <a:srgbClr val="262626"/>
                </a:solidFill>
                <a:latin typeface="Calibri"/>
                <a:ea typeface="Calibri"/>
                <a:cs typeface="Calibri"/>
                <a:sym typeface="Calibri"/>
              </a:defRPr>
            </a:lvl4pPr>
            <a:lvl5pPr marL="2286000" marR="0" lvl="4" indent="-355600" algn="l" rtl="0">
              <a:lnSpc>
                <a:spcPct val="85000"/>
              </a:lnSpc>
              <a:spcBef>
                <a:spcPts val="600"/>
              </a:spcBef>
              <a:spcAft>
                <a:spcPts val="0"/>
              </a:spcAft>
              <a:buClr>
                <a:srgbClr val="262626"/>
              </a:buClr>
              <a:buSzPts val="2000"/>
              <a:buFont typeface="Arial"/>
              <a:buChar char=" "/>
              <a:defRPr sz="20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endParaRPr/>
          </a:p>
        </p:txBody>
      </p:sp>
      <p:sp>
        <p:nvSpPr>
          <p:cNvPr id="12" name="Google Shape;12;p44"/>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1pPr>
            <a:lvl2pPr marL="0" marR="0" lvl="1" indent="0" algn="r" rtl="0">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2pPr>
            <a:lvl3pPr marL="0" marR="0" lvl="2" indent="0" algn="r" rtl="0">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3pPr>
            <a:lvl4pPr marL="0" marR="0" lvl="3" indent="0" algn="r" rtl="0">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4pPr>
            <a:lvl5pPr marL="0" marR="0" lvl="4" indent="0" algn="r" rtl="0">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5pPr>
            <a:lvl6pPr marL="0" marR="0" lvl="5" indent="0" algn="r" rtl="0">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6pPr>
            <a:lvl7pPr marL="0" marR="0" lvl="6" indent="0" algn="r" rtl="0">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7pPr>
            <a:lvl8pPr marL="0" marR="0" lvl="7" indent="0" algn="r" rtl="0">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8pPr>
            <a:lvl9pPr marL="0" marR="0" lvl="8" indent="0" algn="r" rtl="0">
              <a:lnSpc>
                <a:spcPct val="100000"/>
              </a:lnSpc>
              <a:spcBef>
                <a:spcPts val="0"/>
              </a:spcBef>
              <a:spcAft>
                <a:spcPts val="0"/>
              </a:spcAft>
              <a:buClr>
                <a:srgbClr val="758085"/>
              </a:buClr>
              <a:buSzPts val="10300"/>
              <a:buFont typeface="Arial"/>
              <a:buNone/>
              <a:defRPr sz="10300" b="0" i="0" u="none" strike="noStrike" cap="none">
                <a:solidFill>
                  <a:srgbClr val="75808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13" name="Google Shape;13;p44"/>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 name="Google Shape;14;p44"/>
          <p:cNvCxnSpPr/>
          <p:nvPr/>
        </p:nvCxnSpPr>
        <p:spPr>
          <a:xfrm>
            <a:off x="623392" y="1772816"/>
            <a:ext cx="10772775" cy="0"/>
          </a:xfrm>
          <a:prstGeom prst="straightConnector1">
            <a:avLst/>
          </a:prstGeom>
          <a:noFill/>
          <a:ln w="9525" cap="flat" cmpd="sng">
            <a:solidFill>
              <a:schemeClr val="accent1"/>
            </a:solidFill>
            <a:prstDash val="solid"/>
            <a:round/>
            <a:headEnd type="none" w="sm" len="sm"/>
            <a:tailEnd type="none" w="sm" len="sm"/>
          </a:ln>
        </p:spPr>
      </p:cxnSp>
      <p:pic>
        <p:nvPicPr>
          <p:cNvPr id="15" name="Google Shape;15;p44"/>
          <p:cNvPicPr preferRelativeResize="0"/>
          <p:nvPr/>
        </p:nvPicPr>
        <p:blipFill rotWithShape="1">
          <a:blip r:embed="rId8">
            <a:alphaModFix/>
          </a:blip>
          <a:srcRect/>
          <a:stretch/>
        </p:blipFill>
        <p:spPr>
          <a:xfrm>
            <a:off x="10981508" y="0"/>
            <a:ext cx="1210492" cy="1187213"/>
          </a:xfrm>
          <a:prstGeom prst="rect">
            <a:avLst/>
          </a:prstGeom>
          <a:noFill/>
          <a:ln>
            <a:noFill/>
          </a:ln>
        </p:spPr>
      </p:pic>
      <p:sp>
        <p:nvSpPr>
          <p:cNvPr id="16" name="Google Shape;16;p44"/>
          <p:cNvSpPr txBox="1"/>
          <p:nvPr/>
        </p:nvSpPr>
        <p:spPr>
          <a:xfrm>
            <a:off x="4668981" y="6599969"/>
            <a:ext cx="18010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2025</a:t>
            </a: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apple.com/testflight/"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developer.apple.com/library/content/documentation/LanguagesUtilities/Conceptual/iTunesConnect_Guide_ES/Chapters/BetaTestingTheApp.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usertesting.com/"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betatesting.com/beta-testers" TargetMode="External"/><Relationship Id="rId4" Type="http://schemas.openxmlformats.org/officeDocument/2006/relationships/hyperlink" Target="https://www.utest.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005392"/>
              </a:buClr>
              <a:buSzPts val="4400"/>
              <a:buFont typeface="Calibri"/>
              <a:buNone/>
            </a:pPr>
            <a:r>
              <a:rPr lang="en-US"/>
              <a:t>Ingeniería de Software II</a:t>
            </a:r>
            <a:endParaRPr/>
          </a:p>
        </p:txBody>
      </p:sp>
      <p:sp>
        <p:nvSpPr>
          <p:cNvPr id="65" name="Google Shape;65;p1"/>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Estrategias de prueba PARTE 1</a:t>
            </a:r>
            <a:endParaRPr/>
          </a:p>
        </p:txBody>
      </p:sp>
      <p:sp>
        <p:nvSpPr>
          <p:cNvPr id="66" name="Google Shape;66;p1"/>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0"/>
          <p:cNvPicPr preferRelativeResize="0"/>
          <p:nvPr/>
        </p:nvPicPr>
        <p:blipFill rotWithShape="1">
          <a:blip r:embed="rId3">
            <a:alphaModFix/>
          </a:blip>
          <a:srcRect l="38972" t="6726" r="14426" b="9790"/>
          <a:stretch/>
        </p:blipFill>
        <p:spPr>
          <a:xfrm>
            <a:off x="8114499" y="3350924"/>
            <a:ext cx="3532929" cy="3111349"/>
          </a:xfrm>
          <a:prstGeom prst="rect">
            <a:avLst/>
          </a:prstGeom>
          <a:noFill/>
          <a:ln>
            <a:noFill/>
          </a:ln>
          <a:effectLst>
            <a:outerShdw blurRad="292100" dist="139700" dir="2700000" algn="tl" rotWithShape="0">
              <a:srgbClr val="333333">
                <a:alpha val="63137"/>
              </a:srgbClr>
            </a:outerShdw>
          </a:effectLst>
        </p:spPr>
      </p:pic>
      <p:sp>
        <p:nvSpPr>
          <p:cNvPr id="158" name="Google Shape;158;p10"/>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a:t>
            </a:r>
            <a:br>
              <a:rPr lang="en-US"/>
            </a:br>
            <a:r>
              <a:rPr lang="en-US"/>
              <a:t>Pruebas de Unidad - Procedimiento</a:t>
            </a:r>
            <a:endParaRPr/>
          </a:p>
        </p:txBody>
      </p:sp>
      <p:sp>
        <p:nvSpPr>
          <p:cNvPr id="159" name="Google Shape;159;p10"/>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10</a:t>
            </a:fld>
            <a:endParaRPr/>
          </a:p>
        </p:txBody>
      </p:sp>
      <p:sp>
        <p:nvSpPr>
          <p:cNvPr id="160" name="Google Shape;160;p10"/>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306000" lvl="0" indent="-306000" algn="just" rtl="0">
              <a:lnSpc>
                <a:spcPct val="85000"/>
              </a:lnSpc>
              <a:spcBef>
                <a:spcPts val="0"/>
              </a:spcBef>
              <a:spcAft>
                <a:spcPts val="0"/>
              </a:spcAft>
              <a:buSzPts val="2800"/>
              <a:buChar char="»"/>
            </a:pPr>
            <a:r>
              <a:rPr lang="en-US"/>
              <a:t>Como un componente no es un programa independiente, se debe desarrollar para cada prueba de unidad un software que controle y/o resguarde.</a:t>
            </a:r>
            <a:endParaRPr/>
          </a:p>
          <a:p>
            <a:pPr marL="306000" lvl="0" indent="-306000" algn="just" rtl="0">
              <a:lnSpc>
                <a:spcPct val="85000"/>
              </a:lnSpc>
              <a:spcBef>
                <a:spcPts val="1300"/>
              </a:spcBef>
              <a:spcAft>
                <a:spcPts val="0"/>
              </a:spcAft>
              <a:buSzPts val="2800"/>
              <a:buChar char="»"/>
            </a:pPr>
            <a:r>
              <a:rPr lang="en-US"/>
              <a:t>Un controlador es un «programa principal» que acepta los datos del caso de prueba, pasa estos datos al módulo </a:t>
            </a:r>
            <a:endParaRPr/>
          </a:p>
          <a:p>
            <a:pPr marL="0" lvl="0" indent="0" algn="just" rtl="0">
              <a:lnSpc>
                <a:spcPct val="85000"/>
              </a:lnSpc>
              <a:spcBef>
                <a:spcPts val="1300"/>
              </a:spcBef>
              <a:spcAft>
                <a:spcPts val="0"/>
              </a:spcAft>
              <a:buSzPts val="2800"/>
              <a:buNone/>
            </a:pPr>
            <a:r>
              <a:rPr lang="en-US"/>
              <a:t>    (a ser probado) y muestra los resultados.</a:t>
            </a:r>
            <a:endParaRPr/>
          </a:p>
        </p:txBody>
      </p:sp>
      <p:sp>
        <p:nvSpPr>
          <p:cNvPr id="161" name="Google Shape;161;p10"/>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
        <p:nvSpPr>
          <p:cNvPr id="162" name="Google Shape;162;p10"/>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n-US"/>
              <a:t>Pressman Cap. 18</a:t>
            </a:r>
            <a:endParaRPr/>
          </a:p>
          <a:p>
            <a:pPr marL="91440" lvl="0" indent="-91440" algn="l" rtl="0">
              <a:lnSpc>
                <a:spcPct val="85000"/>
              </a:lnSpc>
              <a:spcBef>
                <a:spcPts val="0"/>
              </a:spcBef>
              <a:spcAft>
                <a:spcPts val="0"/>
              </a:spcAft>
              <a:buSzPts val="11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1"/>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a:t>
            </a:r>
            <a:br>
              <a:rPr lang="en-US"/>
            </a:br>
            <a:r>
              <a:rPr lang="en-US"/>
              <a:t>Pruebas de Unidad - Procedimiento</a:t>
            </a:r>
            <a:endParaRPr/>
          </a:p>
        </p:txBody>
      </p:sp>
      <p:sp>
        <p:nvSpPr>
          <p:cNvPr id="168" name="Google Shape;168;p11"/>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11</a:t>
            </a:fld>
            <a:endParaRPr/>
          </a:p>
        </p:txBody>
      </p:sp>
      <p:sp>
        <p:nvSpPr>
          <p:cNvPr id="169" name="Google Shape;169;p11"/>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170" name="Google Shape;170;p11"/>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306000" lvl="0" indent="-306000" algn="just" rtl="0">
              <a:lnSpc>
                <a:spcPct val="85000"/>
              </a:lnSpc>
              <a:spcBef>
                <a:spcPts val="0"/>
              </a:spcBef>
              <a:spcAft>
                <a:spcPts val="0"/>
              </a:spcAft>
              <a:buSzPts val="2400"/>
              <a:buChar char="»"/>
            </a:pPr>
            <a:r>
              <a:rPr lang="en-US"/>
              <a:t>Un resguardo sirve para reemplazar a módulos subordinados al componente que hay que probar. </a:t>
            </a:r>
            <a:endParaRPr/>
          </a:p>
          <a:p>
            <a:pPr marL="306000" lvl="0" indent="-306000" algn="just" rtl="0">
              <a:lnSpc>
                <a:spcPct val="85000"/>
              </a:lnSpc>
              <a:spcBef>
                <a:spcPts val="1300"/>
              </a:spcBef>
              <a:spcAft>
                <a:spcPts val="0"/>
              </a:spcAft>
              <a:buSzPts val="2400"/>
              <a:buChar char="»"/>
            </a:pPr>
            <a:r>
              <a:rPr lang="en-US"/>
              <a:t>Los controladores y resguardos son una sobrecarga de trabajo. </a:t>
            </a:r>
            <a:endParaRPr/>
          </a:p>
          <a:p>
            <a:pPr marL="306000" lvl="0" indent="-306000" algn="just" rtl="0">
              <a:lnSpc>
                <a:spcPct val="85000"/>
              </a:lnSpc>
              <a:spcBef>
                <a:spcPts val="1300"/>
              </a:spcBef>
              <a:spcAft>
                <a:spcPts val="0"/>
              </a:spcAft>
              <a:buSzPts val="2400"/>
              <a:buChar char="»"/>
            </a:pPr>
            <a:r>
              <a:rPr lang="en-US"/>
              <a:t>Si los controladores y resguardos son sencillos, el trabajo adicional es relativamente pequeño. </a:t>
            </a:r>
            <a:endParaRPr/>
          </a:p>
          <a:p>
            <a:pPr marL="306000" lvl="0" indent="-306000" algn="just" rtl="0">
              <a:lnSpc>
                <a:spcPct val="85000"/>
              </a:lnSpc>
              <a:spcBef>
                <a:spcPts val="1300"/>
              </a:spcBef>
              <a:spcAft>
                <a:spcPts val="0"/>
              </a:spcAft>
              <a:buSzPts val="2400"/>
              <a:buChar char="»"/>
            </a:pPr>
            <a:r>
              <a:rPr lang="en-US"/>
              <a:t>La prueba de unidad se simplifica cuando se diseña un módulo con un alto grado de cohesión.</a:t>
            </a:r>
            <a:endParaRPr/>
          </a:p>
          <a:p>
            <a:pPr marL="306000" lvl="0" indent="-153600" algn="just" rtl="0">
              <a:lnSpc>
                <a:spcPct val="85000"/>
              </a:lnSpc>
              <a:spcBef>
                <a:spcPts val="1300"/>
              </a:spcBef>
              <a:spcAft>
                <a:spcPts val="0"/>
              </a:spcAft>
              <a:buSzPts val="2400"/>
              <a:buNone/>
            </a:pPr>
            <a:endParaRPr/>
          </a:p>
          <a:p>
            <a:pPr marL="306000" lvl="0" indent="-153600" algn="just" rtl="0">
              <a:lnSpc>
                <a:spcPct val="85000"/>
              </a:lnSpc>
              <a:spcBef>
                <a:spcPts val="1300"/>
              </a:spcBef>
              <a:spcAft>
                <a:spcPts val="0"/>
              </a:spcAft>
              <a:buSzPts val="2400"/>
              <a:buNone/>
            </a:pPr>
            <a:endParaRPr/>
          </a:p>
        </p:txBody>
      </p:sp>
      <p:sp>
        <p:nvSpPr>
          <p:cNvPr id="171" name="Google Shape;171;p11"/>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2"/>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600"/>
              <a:buFont typeface="Calibri"/>
              <a:buNone/>
            </a:pPr>
            <a:r>
              <a:rPr lang="en-US"/>
              <a:t>Tipos de Pruebas. </a:t>
            </a:r>
            <a:br>
              <a:rPr lang="en-US"/>
            </a:br>
            <a:r>
              <a:rPr lang="en-US"/>
              <a:t>Pruebas de Integración</a:t>
            </a:r>
            <a:endParaRPr/>
          </a:p>
        </p:txBody>
      </p:sp>
      <p:sp>
        <p:nvSpPr>
          <p:cNvPr id="177" name="Google Shape;177;p12"/>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12</a:t>
            </a:fld>
            <a:endParaRPr/>
          </a:p>
        </p:txBody>
      </p:sp>
      <p:sp>
        <p:nvSpPr>
          <p:cNvPr id="178" name="Google Shape;178;p12"/>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179" name="Google Shape;179;p12"/>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306000" lvl="0" indent="-306000" algn="just" rtl="0">
              <a:lnSpc>
                <a:spcPct val="85000"/>
              </a:lnSpc>
              <a:spcBef>
                <a:spcPts val="1300"/>
              </a:spcBef>
              <a:spcAft>
                <a:spcPts val="0"/>
              </a:spcAft>
              <a:buSzPts val="2400"/>
              <a:buChar char="»"/>
            </a:pPr>
            <a:r>
              <a:rPr lang="en-US"/>
              <a:t>Se toman los componentes que han pasado las pruebas de unidad y se los combina según el diseño establecido. </a:t>
            </a:r>
            <a:endParaRPr/>
          </a:p>
          <a:p>
            <a:pPr marL="306000" lvl="0" indent="-306000" algn="just" rtl="0">
              <a:lnSpc>
                <a:spcPct val="85000"/>
              </a:lnSpc>
              <a:spcBef>
                <a:spcPts val="1300"/>
              </a:spcBef>
              <a:spcAft>
                <a:spcPts val="0"/>
              </a:spcAft>
              <a:buSzPts val="2400"/>
              <a:buChar char="»"/>
            </a:pPr>
            <a:r>
              <a:rPr lang="en-US"/>
              <a:t>En esta combinación es posible que:</a:t>
            </a:r>
            <a:endParaRPr/>
          </a:p>
          <a:p>
            <a:pPr marL="630000" lvl="1" indent="-306000" algn="just" rtl="0">
              <a:lnSpc>
                <a:spcPct val="85000"/>
              </a:lnSpc>
              <a:spcBef>
                <a:spcPts val="600"/>
              </a:spcBef>
              <a:spcAft>
                <a:spcPts val="0"/>
              </a:spcAft>
              <a:buClr>
                <a:srgbClr val="262626"/>
              </a:buClr>
              <a:buSzPts val="2400"/>
              <a:buChar char=" "/>
            </a:pPr>
            <a:r>
              <a:rPr lang="en-US"/>
              <a:t>Los datos se pueden perder en una interfaz.</a:t>
            </a:r>
            <a:endParaRPr/>
          </a:p>
          <a:p>
            <a:pPr marL="630000" lvl="1" indent="-306000" algn="just" rtl="0">
              <a:lnSpc>
                <a:spcPct val="85000"/>
              </a:lnSpc>
              <a:spcBef>
                <a:spcPts val="600"/>
              </a:spcBef>
              <a:spcAft>
                <a:spcPts val="0"/>
              </a:spcAft>
              <a:buClr>
                <a:srgbClr val="262626"/>
              </a:buClr>
              <a:buSzPts val="2400"/>
              <a:buChar char=" "/>
            </a:pPr>
            <a:r>
              <a:rPr lang="en-US"/>
              <a:t>Un módulo puede tener un efecto adverso e inadvertido sobre otro.</a:t>
            </a:r>
            <a:endParaRPr/>
          </a:p>
          <a:p>
            <a:pPr marL="630000" lvl="1" indent="-306000" algn="just" rtl="0">
              <a:lnSpc>
                <a:spcPct val="85000"/>
              </a:lnSpc>
              <a:spcBef>
                <a:spcPts val="600"/>
              </a:spcBef>
              <a:spcAft>
                <a:spcPts val="0"/>
              </a:spcAft>
              <a:buClr>
                <a:srgbClr val="262626"/>
              </a:buClr>
              <a:buSzPts val="2400"/>
              <a:buChar char=" "/>
            </a:pPr>
            <a:r>
              <a:rPr lang="en-US"/>
              <a:t>La combinación de subfunciones no produzca el resultado esperado.</a:t>
            </a:r>
            <a:endParaRPr/>
          </a:p>
          <a:p>
            <a:pPr marL="630000" lvl="1" indent="-153600" algn="just" rtl="0">
              <a:lnSpc>
                <a:spcPct val="85000"/>
              </a:lnSpc>
              <a:spcBef>
                <a:spcPts val="600"/>
              </a:spcBef>
              <a:spcAft>
                <a:spcPts val="0"/>
              </a:spcAft>
              <a:buClr>
                <a:srgbClr val="262626"/>
              </a:buClr>
              <a:buSzPts val="2400"/>
              <a:buNone/>
            </a:pPr>
            <a:endParaRPr/>
          </a:p>
        </p:txBody>
      </p:sp>
      <p:sp>
        <p:nvSpPr>
          <p:cNvPr id="180" name="Google Shape;180;p12"/>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Integración</a:t>
            </a:r>
            <a:endParaRPr/>
          </a:p>
        </p:txBody>
      </p:sp>
      <p:sp>
        <p:nvSpPr>
          <p:cNvPr id="186" name="Google Shape;186;p13"/>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13</a:t>
            </a:fld>
            <a:endParaRPr/>
          </a:p>
        </p:txBody>
      </p:sp>
      <p:sp>
        <p:nvSpPr>
          <p:cNvPr id="187" name="Google Shape;187;p13"/>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188" name="Google Shape;188;p13"/>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n-US"/>
              <a:t>El programa se construye y se prueba en pequeños segmentos en los que los errores son más fáciles de aislar y de corregir</a:t>
            </a:r>
            <a:endParaRPr/>
          </a:p>
          <a:p>
            <a:pPr marL="91440" lvl="0" indent="-152400" algn="l" rtl="0">
              <a:lnSpc>
                <a:spcPct val="85000"/>
              </a:lnSpc>
              <a:spcBef>
                <a:spcPts val="1300"/>
              </a:spcBef>
              <a:spcAft>
                <a:spcPts val="0"/>
              </a:spcAft>
              <a:buClr>
                <a:srgbClr val="C00000"/>
              </a:buClr>
              <a:buSzPts val="2400"/>
              <a:buFont typeface="Arial"/>
              <a:buChar char="»"/>
            </a:pPr>
            <a:r>
              <a:rPr lang="en-US"/>
              <a:t>La Integración puede ser : </a:t>
            </a:r>
            <a:endParaRPr/>
          </a:p>
          <a:p>
            <a:pPr marL="347472" lvl="1" indent="-342900" algn="l" rtl="0">
              <a:lnSpc>
                <a:spcPct val="85000"/>
              </a:lnSpc>
              <a:spcBef>
                <a:spcPts val="600"/>
              </a:spcBef>
              <a:spcAft>
                <a:spcPts val="0"/>
              </a:spcAft>
              <a:buClr>
                <a:srgbClr val="262626"/>
              </a:buClr>
              <a:buSzPts val="2400"/>
              <a:buChar char=" "/>
            </a:pPr>
            <a:r>
              <a:rPr lang="en-US"/>
              <a:t> Descendente </a:t>
            </a:r>
            <a:endParaRPr/>
          </a:p>
          <a:p>
            <a:pPr marL="347472" lvl="1" indent="-342900" algn="l" rtl="0">
              <a:lnSpc>
                <a:spcPct val="85000"/>
              </a:lnSpc>
              <a:spcBef>
                <a:spcPts val="600"/>
              </a:spcBef>
              <a:spcAft>
                <a:spcPts val="0"/>
              </a:spcAft>
              <a:buClr>
                <a:srgbClr val="262626"/>
              </a:buClr>
              <a:buSzPts val="2400"/>
              <a:buChar char=" "/>
            </a:pPr>
            <a:r>
              <a:rPr lang="en-US"/>
              <a:t> Ascendente </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189" name="Google Shape;189;p13"/>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4"/>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Integración - </a:t>
            </a:r>
            <a:r>
              <a:rPr lang="en-US" sz="3600" i="1"/>
              <a:t>Descendente</a:t>
            </a:r>
            <a:endParaRPr sz="3600" i="1"/>
          </a:p>
        </p:txBody>
      </p:sp>
      <p:sp>
        <p:nvSpPr>
          <p:cNvPr id="195" name="Google Shape;195;p14"/>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14</a:t>
            </a:fld>
            <a:endParaRPr/>
          </a:p>
        </p:txBody>
      </p:sp>
      <p:sp>
        <p:nvSpPr>
          <p:cNvPr id="196" name="Google Shape;196;p14"/>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197" name="Google Shape;197;p14"/>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306000" lvl="0" indent="-306000" algn="l" rtl="0">
              <a:lnSpc>
                <a:spcPct val="85000"/>
              </a:lnSpc>
              <a:spcBef>
                <a:spcPts val="0"/>
              </a:spcBef>
              <a:spcAft>
                <a:spcPts val="0"/>
              </a:spcAft>
              <a:buSzPts val="2400"/>
              <a:buChar char="»"/>
            </a:pPr>
            <a:r>
              <a:rPr lang="en-US"/>
              <a:t>Los módulos se integran al descender por la jerarquía de control, iniciando por el programa principal</a:t>
            </a:r>
            <a:endParaRPr/>
          </a:p>
          <a:p>
            <a:pPr marL="306000" lvl="0" indent="-306000" algn="l" rtl="0">
              <a:lnSpc>
                <a:spcPct val="85000"/>
              </a:lnSpc>
              <a:spcBef>
                <a:spcPts val="1300"/>
              </a:spcBef>
              <a:spcAft>
                <a:spcPts val="0"/>
              </a:spcAft>
              <a:buSzPts val="2400"/>
              <a:buChar char="»"/>
            </a:pPr>
            <a:r>
              <a:rPr lang="en-US"/>
              <a:t>Se puede realizar:</a:t>
            </a:r>
            <a:endParaRPr/>
          </a:p>
          <a:p>
            <a:pPr marL="630000" lvl="1" indent="-306000" algn="l" rtl="0">
              <a:lnSpc>
                <a:spcPct val="85000"/>
              </a:lnSpc>
              <a:spcBef>
                <a:spcPts val="600"/>
              </a:spcBef>
              <a:spcAft>
                <a:spcPts val="0"/>
              </a:spcAft>
              <a:buClr>
                <a:srgbClr val="262626"/>
              </a:buClr>
              <a:buSzPts val="2400"/>
              <a:buChar char=" "/>
            </a:pPr>
            <a:r>
              <a:rPr lang="en-US"/>
              <a:t>En profundidad</a:t>
            </a:r>
            <a:endParaRPr/>
          </a:p>
          <a:p>
            <a:pPr marL="900000" lvl="2" indent="-270000" algn="l" rtl="0">
              <a:lnSpc>
                <a:spcPct val="85000"/>
              </a:lnSpc>
              <a:spcBef>
                <a:spcPts val="600"/>
              </a:spcBef>
              <a:spcAft>
                <a:spcPts val="0"/>
              </a:spcAft>
              <a:buClr>
                <a:srgbClr val="262626"/>
              </a:buClr>
              <a:buSzPts val="2000"/>
              <a:buChar char=" "/>
            </a:pPr>
            <a:r>
              <a:rPr lang="en-US"/>
              <a:t>Primero-en-profundidad integra todos los módulos de un camino de control principal de la estructura.</a:t>
            </a:r>
            <a:endParaRPr/>
          </a:p>
          <a:p>
            <a:pPr marL="630000" lvl="1" indent="-306000" algn="l" rtl="0">
              <a:lnSpc>
                <a:spcPct val="85000"/>
              </a:lnSpc>
              <a:spcBef>
                <a:spcPts val="600"/>
              </a:spcBef>
              <a:spcAft>
                <a:spcPts val="0"/>
              </a:spcAft>
              <a:buClr>
                <a:srgbClr val="262626"/>
              </a:buClr>
              <a:buSzPts val="2400"/>
              <a:buChar char=" "/>
            </a:pPr>
            <a:r>
              <a:rPr lang="en-US"/>
              <a:t>En anchura</a:t>
            </a:r>
            <a:endParaRPr/>
          </a:p>
          <a:p>
            <a:pPr marL="900000" lvl="2" indent="-270000" algn="l" rtl="0">
              <a:lnSpc>
                <a:spcPct val="85000"/>
              </a:lnSpc>
              <a:spcBef>
                <a:spcPts val="600"/>
              </a:spcBef>
              <a:spcAft>
                <a:spcPts val="0"/>
              </a:spcAft>
              <a:buClr>
                <a:srgbClr val="262626"/>
              </a:buClr>
              <a:buSzPts val="2000"/>
              <a:buChar char=" "/>
            </a:pPr>
            <a:r>
              <a:rPr lang="en-US"/>
              <a:t>Primero-en-anchura incorpora todos los módulos directamente subordinados a cada nivel</a:t>
            </a:r>
            <a:endParaRPr/>
          </a:p>
          <a:p>
            <a:pPr marL="306000" lvl="0" indent="-153600" algn="l" rtl="0">
              <a:lnSpc>
                <a:spcPct val="85000"/>
              </a:lnSpc>
              <a:spcBef>
                <a:spcPts val="1300"/>
              </a:spcBef>
              <a:spcAft>
                <a:spcPts val="0"/>
              </a:spcAft>
              <a:buSzPts val="2400"/>
              <a:buNone/>
            </a:pPr>
            <a:endParaRPr/>
          </a:p>
          <a:p>
            <a:pPr marL="306000" lvl="0" indent="-153600" algn="l" rtl="0">
              <a:lnSpc>
                <a:spcPct val="85000"/>
              </a:lnSpc>
              <a:spcBef>
                <a:spcPts val="1300"/>
              </a:spcBef>
              <a:spcAft>
                <a:spcPts val="0"/>
              </a:spcAft>
              <a:buSzPts val="2400"/>
              <a:buNone/>
            </a:pPr>
            <a:endParaRPr/>
          </a:p>
        </p:txBody>
      </p:sp>
      <p:sp>
        <p:nvSpPr>
          <p:cNvPr id="198" name="Google Shape;198;p14"/>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5"/>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Integración - </a:t>
            </a:r>
            <a:r>
              <a:rPr lang="en-US" sz="3600" i="1"/>
              <a:t>Descendente</a:t>
            </a:r>
            <a:endParaRPr i="1">
              <a:latin typeface="Helvetica Neue"/>
              <a:ea typeface="Helvetica Neue"/>
              <a:cs typeface="Helvetica Neue"/>
              <a:sym typeface="Helvetica Neue"/>
            </a:endParaRPr>
          </a:p>
        </p:txBody>
      </p:sp>
      <p:sp>
        <p:nvSpPr>
          <p:cNvPr id="204" name="Google Shape;204;p15"/>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15</a:t>
            </a:fld>
            <a:endParaRPr/>
          </a:p>
        </p:txBody>
      </p:sp>
      <p:sp>
        <p:nvSpPr>
          <p:cNvPr id="205" name="Google Shape;205;p15"/>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206" name="Google Shape;206;p15"/>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27000" algn="l" rtl="0">
              <a:lnSpc>
                <a:spcPct val="85000"/>
              </a:lnSpc>
              <a:spcBef>
                <a:spcPts val="0"/>
              </a:spcBef>
              <a:spcAft>
                <a:spcPts val="0"/>
              </a:spcAft>
              <a:buClr>
                <a:srgbClr val="C00000"/>
              </a:buClr>
              <a:buSzPts val="2000"/>
              <a:buFont typeface="Arial"/>
              <a:buChar char="»"/>
            </a:pPr>
            <a:r>
              <a:rPr lang="en-US" sz="2000" u="sng"/>
              <a:t>En profundidad</a:t>
            </a:r>
            <a:r>
              <a:rPr lang="en-US" sz="2000"/>
              <a:t>: primero-en-profundidad integra todos los módulos de un camino de control principal de la estructura.</a:t>
            </a:r>
            <a:endParaRPr/>
          </a:p>
          <a:p>
            <a:pPr marL="91440" lvl="0" indent="0" algn="just" rtl="0">
              <a:lnSpc>
                <a:spcPct val="144000"/>
              </a:lnSpc>
              <a:spcBef>
                <a:spcPts val="1300"/>
              </a:spcBef>
              <a:spcAft>
                <a:spcPts val="0"/>
              </a:spcAft>
              <a:buSzPts val="2400"/>
              <a:buNone/>
            </a:pPr>
            <a:endParaRPr/>
          </a:p>
        </p:txBody>
      </p:sp>
      <p:sp>
        <p:nvSpPr>
          <p:cNvPr id="207" name="Google Shape;207;p15"/>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grpSp>
        <p:nvGrpSpPr>
          <p:cNvPr id="208" name="Google Shape;208;p15"/>
          <p:cNvGrpSpPr/>
          <p:nvPr/>
        </p:nvGrpSpPr>
        <p:grpSpPr>
          <a:xfrm>
            <a:off x="5664201" y="3141664"/>
            <a:ext cx="4786313" cy="3228975"/>
            <a:chOff x="4071934" y="2928940"/>
            <a:chExt cx="4786312" cy="3228970"/>
          </a:xfrm>
        </p:grpSpPr>
        <p:pic>
          <p:nvPicPr>
            <p:cNvPr id="209" name="Google Shape;209;p15" descr="a15"/>
            <p:cNvPicPr preferRelativeResize="0"/>
            <p:nvPr/>
          </p:nvPicPr>
          <p:blipFill rotWithShape="1">
            <a:blip r:embed="rId3">
              <a:alphaModFix/>
            </a:blip>
            <a:srcRect t="10803" b="6845"/>
            <a:stretch/>
          </p:blipFill>
          <p:spPr>
            <a:xfrm>
              <a:off x="4071934" y="3143248"/>
              <a:ext cx="4786312" cy="3014662"/>
            </a:xfrm>
            <a:prstGeom prst="rect">
              <a:avLst/>
            </a:prstGeom>
            <a:noFill/>
            <a:ln w="9525" cap="flat" cmpd="sng">
              <a:solidFill>
                <a:srgbClr val="00B050"/>
              </a:solidFill>
              <a:prstDash val="solid"/>
              <a:miter lim="800000"/>
              <a:headEnd type="none" w="sm" len="sm"/>
              <a:tailEnd type="none" w="sm" len="sm"/>
            </a:ln>
          </p:spPr>
        </p:pic>
        <p:sp>
          <p:nvSpPr>
            <p:cNvPr id="210" name="Google Shape;210;p15"/>
            <p:cNvSpPr/>
            <p:nvPr/>
          </p:nvSpPr>
          <p:spPr>
            <a:xfrm flipH="1">
              <a:off x="6286497" y="2928940"/>
              <a:ext cx="428625" cy="428624"/>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5"/>
            <p:cNvSpPr txBox="1"/>
            <p:nvPr/>
          </p:nvSpPr>
          <p:spPr>
            <a:xfrm>
              <a:off x="6357934" y="3000377"/>
              <a:ext cx="28416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1</a:t>
              </a:r>
              <a:endParaRPr sz="1800" b="0" i="0" u="none" strike="noStrike" cap="none">
                <a:solidFill>
                  <a:schemeClr val="dk1"/>
                </a:solidFill>
                <a:latin typeface="Gill Sans"/>
                <a:ea typeface="Gill Sans"/>
                <a:cs typeface="Gill Sans"/>
                <a:sym typeface="Gill Sans"/>
              </a:endParaRPr>
            </a:p>
          </p:txBody>
        </p:sp>
        <p:sp>
          <p:nvSpPr>
            <p:cNvPr id="212" name="Google Shape;212;p15"/>
            <p:cNvSpPr/>
            <p:nvPr/>
          </p:nvSpPr>
          <p:spPr>
            <a:xfrm flipH="1">
              <a:off x="4714872" y="3714751"/>
              <a:ext cx="428625" cy="428624"/>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15"/>
            <p:cNvSpPr txBox="1"/>
            <p:nvPr/>
          </p:nvSpPr>
          <p:spPr>
            <a:xfrm>
              <a:off x="4786309" y="3786189"/>
              <a:ext cx="28416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2</a:t>
              </a:r>
              <a:endParaRPr sz="1800" b="0" i="0" u="none" strike="noStrike" cap="none">
                <a:solidFill>
                  <a:schemeClr val="dk1"/>
                </a:solidFill>
                <a:latin typeface="Gill Sans"/>
                <a:ea typeface="Gill Sans"/>
                <a:cs typeface="Gill Sans"/>
                <a:sym typeface="Gill Sans"/>
              </a:endParaRPr>
            </a:p>
          </p:txBody>
        </p:sp>
        <p:sp>
          <p:nvSpPr>
            <p:cNvPr id="214" name="Google Shape;214;p15"/>
            <p:cNvSpPr/>
            <p:nvPr/>
          </p:nvSpPr>
          <p:spPr>
            <a:xfrm flipH="1">
              <a:off x="4143372" y="4500563"/>
              <a:ext cx="433387" cy="428624"/>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5"/>
            <p:cNvSpPr txBox="1"/>
            <p:nvPr/>
          </p:nvSpPr>
          <p:spPr>
            <a:xfrm>
              <a:off x="4214809" y="4571999"/>
              <a:ext cx="28416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3</a:t>
              </a:r>
              <a:endParaRPr sz="1800" b="0" i="0" u="none" strike="noStrike" cap="none">
                <a:solidFill>
                  <a:schemeClr val="dk1"/>
                </a:solidFill>
                <a:latin typeface="Gill Sans"/>
                <a:ea typeface="Gill Sans"/>
                <a:cs typeface="Gill Sans"/>
                <a:sym typeface="Gill Sans"/>
              </a:endParaRPr>
            </a:p>
          </p:txBody>
        </p:sp>
      </p:grpSp>
      <p:sp>
        <p:nvSpPr>
          <p:cNvPr id="216" name="Google Shape;216;p15"/>
          <p:cNvSpPr/>
          <p:nvPr/>
        </p:nvSpPr>
        <p:spPr>
          <a:xfrm>
            <a:off x="1847850" y="2708275"/>
            <a:ext cx="3714750" cy="28971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Pasos: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1. Conductor: Módulo principal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    Resguardos: Para los módulos subordinados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2. Sustituir resguardos por módulos 1 a 1</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3. Probar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4. Reemplazar otro resguardo</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5. Pruebas de regresión</a:t>
            </a:r>
            <a:endParaRPr sz="1400" b="0" i="0" u="none" strike="noStrike" cap="none">
              <a:solidFill>
                <a:srgbClr val="000000"/>
              </a:solidFill>
              <a:latin typeface="Arial"/>
              <a:ea typeface="Arial"/>
              <a:cs typeface="Arial"/>
              <a:sym typeface="Arial"/>
            </a:endParaRPr>
          </a:p>
        </p:txBody>
      </p:sp>
      <p:sp>
        <p:nvSpPr>
          <p:cNvPr id="217" name="Google Shape;217;p15"/>
          <p:cNvSpPr txBox="1"/>
          <p:nvPr/>
        </p:nvSpPr>
        <p:spPr>
          <a:xfrm>
            <a:off x="5880101" y="5805489"/>
            <a:ext cx="284163"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4</a:t>
            </a:r>
            <a:endParaRPr sz="1400" b="0" i="0" u="none" strike="noStrike" cap="none">
              <a:solidFill>
                <a:srgbClr val="000000"/>
              </a:solidFill>
              <a:latin typeface="Arial"/>
              <a:ea typeface="Arial"/>
              <a:cs typeface="Arial"/>
              <a:sym typeface="Arial"/>
            </a:endParaRPr>
          </a:p>
        </p:txBody>
      </p:sp>
      <p:sp>
        <p:nvSpPr>
          <p:cNvPr id="218" name="Google Shape;218;p15"/>
          <p:cNvSpPr/>
          <p:nvPr/>
        </p:nvSpPr>
        <p:spPr>
          <a:xfrm flipH="1">
            <a:off x="5808663" y="5732464"/>
            <a:ext cx="431800" cy="428625"/>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6"/>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Integración - </a:t>
            </a:r>
            <a:r>
              <a:rPr lang="en-US" sz="3600" i="1"/>
              <a:t>Descendente</a:t>
            </a:r>
            <a:endParaRPr sz="4400" i="1">
              <a:latin typeface="Helvetica Neue"/>
              <a:ea typeface="Helvetica Neue"/>
              <a:cs typeface="Helvetica Neue"/>
              <a:sym typeface="Helvetica Neue"/>
            </a:endParaRPr>
          </a:p>
        </p:txBody>
      </p:sp>
      <p:sp>
        <p:nvSpPr>
          <p:cNvPr id="224" name="Google Shape;224;p16"/>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16</a:t>
            </a:fld>
            <a:endParaRPr/>
          </a:p>
        </p:txBody>
      </p:sp>
      <p:sp>
        <p:nvSpPr>
          <p:cNvPr id="225" name="Google Shape;225;p16"/>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226" name="Google Shape;226;p16"/>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27000" algn="l" rtl="0">
              <a:lnSpc>
                <a:spcPct val="85000"/>
              </a:lnSpc>
              <a:spcBef>
                <a:spcPts val="0"/>
              </a:spcBef>
              <a:spcAft>
                <a:spcPts val="0"/>
              </a:spcAft>
              <a:buClr>
                <a:srgbClr val="C00000"/>
              </a:buClr>
              <a:buSzPts val="2000"/>
              <a:buFont typeface="Arial"/>
              <a:buChar char="»"/>
            </a:pPr>
            <a:r>
              <a:rPr lang="en-US" sz="2000" b="1" u="sng"/>
              <a:t>En anchura</a:t>
            </a:r>
            <a:r>
              <a:rPr lang="en-US" sz="2000"/>
              <a:t>: primero-en-anchura incorpora todos los módulos directamente subordinados a cada nivel.</a:t>
            </a:r>
            <a:endParaRPr/>
          </a:p>
          <a:p>
            <a:pPr marL="91440" lvl="0" indent="0" algn="just" rtl="0">
              <a:lnSpc>
                <a:spcPct val="144000"/>
              </a:lnSpc>
              <a:spcBef>
                <a:spcPts val="1300"/>
              </a:spcBef>
              <a:spcAft>
                <a:spcPts val="0"/>
              </a:spcAft>
              <a:buSzPts val="2000"/>
              <a:buNone/>
            </a:pPr>
            <a:endParaRPr sz="2000"/>
          </a:p>
        </p:txBody>
      </p:sp>
      <p:sp>
        <p:nvSpPr>
          <p:cNvPr id="227" name="Google Shape;227;p16"/>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
        <p:nvSpPr>
          <p:cNvPr id="228" name="Google Shape;228;p16"/>
          <p:cNvSpPr/>
          <p:nvPr/>
        </p:nvSpPr>
        <p:spPr>
          <a:xfrm>
            <a:off x="1360297" y="2634489"/>
            <a:ext cx="3714750" cy="291782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Pasos: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1. Conductor: Módulo principal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    Resguardos: Para los módulos subordinados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2. Sustituir resguardos por módulos 1 a 1</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3. Probar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4. Reemplazar otro resguardo</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5. Pruebas de regresión</a:t>
            </a:r>
            <a:endParaRPr sz="1400" b="0" i="0" u="none" strike="noStrike" cap="none">
              <a:solidFill>
                <a:srgbClr val="000000"/>
              </a:solidFill>
              <a:latin typeface="Arial"/>
              <a:ea typeface="Arial"/>
              <a:cs typeface="Arial"/>
              <a:sym typeface="Arial"/>
            </a:endParaRPr>
          </a:p>
        </p:txBody>
      </p:sp>
      <p:grpSp>
        <p:nvGrpSpPr>
          <p:cNvPr id="229" name="Google Shape;229;p16"/>
          <p:cNvGrpSpPr/>
          <p:nvPr/>
        </p:nvGrpSpPr>
        <p:grpSpPr>
          <a:xfrm>
            <a:off x="5591176" y="3305176"/>
            <a:ext cx="4786313" cy="3014663"/>
            <a:chOff x="4357688" y="3286125"/>
            <a:chExt cx="4786312" cy="3014663"/>
          </a:xfrm>
        </p:grpSpPr>
        <p:pic>
          <p:nvPicPr>
            <p:cNvPr id="230" name="Google Shape;230;p16" descr="a15"/>
            <p:cNvPicPr preferRelativeResize="0"/>
            <p:nvPr/>
          </p:nvPicPr>
          <p:blipFill rotWithShape="1">
            <a:blip r:embed="rId3">
              <a:alphaModFix/>
            </a:blip>
            <a:srcRect t="10803" b="6845"/>
            <a:stretch/>
          </p:blipFill>
          <p:spPr>
            <a:xfrm>
              <a:off x="4357688" y="3286125"/>
              <a:ext cx="4786312" cy="3014663"/>
            </a:xfrm>
            <a:prstGeom prst="rect">
              <a:avLst/>
            </a:prstGeom>
            <a:noFill/>
            <a:ln>
              <a:noFill/>
            </a:ln>
          </p:spPr>
        </p:pic>
        <p:sp>
          <p:nvSpPr>
            <p:cNvPr id="231" name="Google Shape;231;p16"/>
            <p:cNvSpPr/>
            <p:nvPr/>
          </p:nvSpPr>
          <p:spPr>
            <a:xfrm flipH="1">
              <a:off x="6286501" y="3357563"/>
              <a:ext cx="428625" cy="428625"/>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16"/>
            <p:cNvSpPr txBox="1"/>
            <p:nvPr/>
          </p:nvSpPr>
          <p:spPr>
            <a:xfrm>
              <a:off x="6357938" y="3429000"/>
              <a:ext cx="284163"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1</a:t>
              </a:r>
              <a:endParaRPr sz="1800" b="0" i="0" u="none" strike="noStrike" cap="none">
                <a:solidFill>
                  <a:schemeClr val="dk1"/>
                </a:solidFill>
                <a:latin typeface="Gill Sans"/>
                <a:ea typeface="Gill Sans"/>
                <a:cs typeface="Gill Sans"/>
                <a:sym typeface="Gill Sans"/>
              </a:endParaRPr>
            </a:p>
          </p:txBody>
        </p:sp>
        <p:sp>
          <p:nvSpPr>
            <p:cNvPr id="233" name="Google Shape;233;p16"/>
            <p:cNvSpPr/>
            <p:nvPr/>
          </p:nvSpPr>
          <p:spPr>
            <a:xfrm flipH="1">
              <a:off x="4714876" y="4143375"/>
              <a:ext cx="428625" cy="428625"/>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16"/>
            <p:cNvSpPr txBox="1"/>
            <p:nvPr/>
          </p:nvSpPr>
          <p:spPr>
            <a:xfrm>
              <a:off x="4786313" y="4214813"/>
              <a:ext cx="284163"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2</a:t>
              </a:r>
              <a:endParaRPr sz="1800" b="0" i="0" u="none" strike="noStrike" cap="none">
                <a:solidFill>
                  <a:schemeClr val="dk1"/>
                </a:solidFill>
                <a:latin typeface="Gill Sans"/>
                <a:ea typeface="Gill Sans"/>
                <a:cs typeface="Gill Sans"/>
                <a:sym typeface="Gill Sans"/>
              </a:endParaRPr>
            </a:p>
          </p:txBody>
        </p:sp>
        <p:sp>
          <p:nvSpPr>
            <p:cNvPr id="235" name="Google Shape;235;p16"/>
            <p:cNvSpPr/>
            <p:nvPr/>
          </p:nvSpPr>
          <p:spPr>
            <a:xfrm flipH="1">
              <a:off x="7858125" y="4143375"/>
              <a:ext cx="428625" cy="428625"/>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16"/>
            <p:cNvSpPr txBox="1"/>
            <p:nvPr/>
          </p:nvSpPr>
          <p:spPr>
            <a:xfrm>
              <a:off x="6357938" y="4143375"/>
              <a:ext cx="284163"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3</a:t>
              </a:r>
              <a:endParaRPr sz="1800" b="0" i="0" u="none" strike="noStrike" cap="none">
                <a:solidFill>
                  <a:schemeClr val="dk1"/>
                </a:solidFill>
                <a:latin typeface="Gill Sans"/>
                <a:ea typeface="Gill Sans"/>
                <a:cs typeface="Gill Sans"/>
                <a:sym typeface="Gill Sans"/>
              </a:endParaRPr>
            </a:p>
          </p:txBody>
        </p:sp>
        <p:sp>
          <p:nvSpPr>
            <p:cNvPr id="237" name="Google Shape;237;p16"/>
            <p:cNvSpPr txBox="1"/>
            <p:nvPr/>
          </p:nvSpPr>
          <p:spPr>
            <a:xfrm>
              <a:off x="7929562" y="4214813"/>
              <a:ext cx="284163"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ill Sans"/>
                  <a:ea typeface="Gill Sans"/>
                  <a:cs typeface="Gill Sans"/>
                  <a:sym typeface="Gill Sans"/>
                </a:rPr>
                <a:t>4</a:t>
              </a:r>
              <a:endParaRPr sz="1800" b="0" i="0" u="none" strike="noStrike" cap="none">
                <a:solidFill>
                  <a:schemeClr val="dk1"/>
                </a:solidFill>
                <a:latin typeface="Gill Sans"/>
                <a:ea typeface="Gill Sans"/>
                <a:cs typeface="Gill Sans"/>
                <a:sym typeface="Gill Sans"/>
              </a:endParaRPr>
            </a:p>
          </p:txBody>
        </p:sp>
        <p:sp>
          <p:nvSpPr>
            <p:cNvPr id="238" name="Google Shape;238;p16"/>
            <p:cNvSpPr/>
            <p:nvPr/>
          </p:nvSpPr>
          <p:spPr>
            <a:xfrm flipH="1">
              <a:off x="6286501" y="4143375"/>
              <a:ext cx="428625" cy="428625"/>
            </a:xfrm>
            <a:prstGeom prst="ellipse">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7"/>
          <p:cNvSpPr txBox="1">
            <a:spLocks noGrp="1"/>
          </p:cNvSpPr>
          <p:nvPr>
            <p:ph type="title"/>
          </p:nvPr>
        </p:nvSpPr>
        <p:spPr>
          <a:xfrm>
            <a:off x="623393" y="499533"/>
            <a:ext cx="10235108" cy="1273283"/>
          </a:xfrm>
        </p:spPr>
        <p:txBody>
          <a:bodyPr spcFirstLastPara="1" wrap="square" lIns="91425" tIns="45700" rIns="91425" bIns="45700" anchor="ctr" anchorCtr="0">
            <a:normAutofit/>
          </a:bodyPr>
          <a:lstStyle/>
          <a:p>
            <a:pPr marL="0" lvl="0" indent="0" rtl="0">
              <a:spcBef>
                <a:spcPts val="0"/>
              </a:spcBef>
              <a:spcAft>
                <a:spcPts val="0"/>
              </a:spcAft>
              <a:buClr>
                <a:schemeClr val="dk2"/>
              </a:buClr>
              <a:buSzPts val="4000"/>
              <a:buFont typeface="Calibri"/>
              <a:buNone/>
            </a:pPr>
            <a:r>
              <a:rPr lang="es-ES" sz="4400"/>
              <a:t>Tipos de Pruebas. </a:t>
            </a:r>
            <a:br>
              <a:rPr lang="es-ES" sz="4400"/>
            </a:br>
            <a:r>
              <a:rPr lang="es-ES" sz="4400"/>
              <a:t>Pruebas de Integración - </a:t>
            </a:r>
            <a:r>
              <a:rPr lang="es-ES" sz="4400" i="1"/>
              <a:t>Ascendente</a:t>
            </a:r>
          </a:p>
        </p:txBody>
      </p:sp>
      <p:sp>
        <p:nvSpPr>
          <p:cNvPr id="244" name="Google Shape;244;p17"/>
          <p:cNvSpPr txBox="1">
            <a:spLocks noGrp="1"/>
          </p:cNvSpPr>
          <p:nvPr>
            <p:ph type="sldNum" idx="12"/>
          </p:nvPr>
        </p:nvSpPr>
        <p:spPr>
          <a:xfrm>
            <a:off x="9265920" y="2780928"/>
            <a:ext cx="2926080" cy="1397039"/>
          </a:xfrm>
        </p:spPr>
        <p:txBody>
          <a:bodyPr spcFirstLastPara="1" wrap="square" lIns="91425" tIns="45700" rIns="91425" bIns="45700" anchor="b" anchorCtr="0">
            <a:normAutofit/>
          </a:bodyPr>
          <a:lstStyle/>
          <a:p>
            <a:pPr marL="0" lvl="0" indent="0" rtl="0">
              <a:lnSpc>
                <a:spcPct val="90000"/>
              </a:lnSpc>
              <a:spcBef>
                <a:spcPts val="0"/>
              </a:spcBef>
              <a:spcAft>
                <a:spcPts val="600"/>
              </a:spcAft>
              <a:buSzPts val="10300"/>
              <a:buNone/>
            </a:pPr>
            <a:fld id="{00000000-1234-1234-1234-123412341234}" type="slidenum">
              <a:rPr lang="en-US" sz="8800"/>
              <a:pPr marL="0" lvl="0" indent="0" rtl="0">
                <a:lnSpc>
                  <a:spcPct val="90000"/>
                </a:lnSpc>
                <a:spcBef>
                  <a:spcPts val="0"/>
                </a:spcBef>
                <a:spcAft>
                  <a:spcPts val="600"/>
                </a:spcAft>
                <a:buSzPts val="10300"/>
                <a:buNone/>
              </a:pPr>
              <a:t>17</a:t>
            </a:fld>
            <a:endParaRPr lang="en-US" sz="8800"/>
          </a:p>
        </p:txBody>
      </p:sp>
      <p:sp>
        <p:nvSpPr>
          <p:cNvPr id="247" name="Google Shape;247;p17"/>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600"/>
              </a:spcAft>
              <a:buSzPts val="1400"/>
              <a:buNone/>
            </a:pPr>
            <a:r>
              <a:rPr lang="en-US"/>
              <a:t>Ingenieria de Software II</a:t>
            </a:r>
            <a:endParaRPr lang="es-AR"/>
          </a:p>
        </p:txBody>
      </p:sp>
      <p:graphicFrame>
        <p:nvGraphicFramePr>
          <p:cNvPr id="249" name="Google Shape;246;p17">
            <a:extLst>
              <a:ext uri="{FF2B5EF4-FFF2-40B4-BE49-F238E27FC236}">
                <a16:creationId xmlns:a16="http://schemas.microsoft.com/office/drawing/2014/main" id="{E03D856C-C744-99D7-4FF5-AF59308482F7}"/>
              </a:ext>
            </a:extLst>
          </p:cNvPr>
          <p:cNvGraphicFramePr/>
          <p:nvPr>
            <p:extLst>
              <p:ext uri="{D42A27DB-BD31-4B8C-83A1-F6EECF244321}">
                <p14:modId xmlns:p14="http://schemas.microsoft.com/office/powerpoint/2010/main" val="2654104291"/>
              </p:ext>
            </p:extLst>
          </p:nvPr>
        </p:nvGraphicFramePr>
        <p:xfrm>
          <a:off x="623393" y="1963316"/>
          <a:ext cx="10235108"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18" descr="a17"/>
          <p:cNvPicPr preferRelativeResize="0"/>
          <p:nvPr/>
        </p:nvPicPr>
        <p:blipFill rotWithShape="1">
          <a:blip r:embed="rId3">
            <a:alphaModFix/>
          </a:blip>
          <a:srcRect t="11872" r="1474"/>
          <a:stretch/>
        </p:blipFill>
        <p:spPr>
          <a:xfrm>
            <a:off x="6092607" y="2895072"/>
            <a:ext cx="5508625" cy="3681413"/>
          </a:xfrm>
          <a:prstGeom prst="rect">
            <a:avLst/>
          </a:prstGeom>
          <a:noFill/>
          <a:ln>
            <a:noFill/>
          </a:ln>
        </p:spPr>
      </p:pic>
      <p:sp>
        <p:nvSpPr>
          <p:cNvPr id="253" name="Google Shape;253;p18"/>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Integración - </a:t>
            </a:r>
            <a:r>
              <a:rPr lang="en-US" sz="3600" i="1"/>
              <a:t>Ascendente</a:t>
            </a:r>
            <a:endParaRPr sz="3600" i="1"/>
          </a:p>
        </p:txBody>
      </p:sp>
      <p:sp>
        <p:nvSpPr>
          <p:cNvPr id="254" name="Google Shape;254;p18"/>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18</a:t>
            </a:fld>
            <a:endParaRPr/>
          </a:p>
        </p:txBody>
      </p:sp>
      <p:sp>
        <p:nvSpPr>
          <p:cNvPr id="255" name="Google Shape;255;p18"/>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256" name="Google Shape;256;p18"/>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91440" algn="just" rtl="0">
              <a:lnSpc>
                <a:spcPct val="80000"/>
              </a:lnSpc>
              <a:spcBef>
                <a:spcPts val="0"/>
              </a:spcBef>
              <a:spcAft>
                <a:spcPts val="0"/>
              </a:spcAft>
              <a:buSzPts val="2500"/>
              <a:buFont typeface="Noto Sans Symbols"/>
              <a:buNone/>
            </a:pPr>
            <a:r>
              <a:rPr lang="en-US" sz="2500"/>
              <a:t>Pasos : </a:t>
            </a:r>
            <a:endParaRPr/>
          </a:p>
          <a:p>
            <a:pPr marL="91440" lvl="0" indent="-158750" algn="just" rtl="0">
              <a:lnSpc>
                <a:spcPct val="80000"/>
              </a:lnSpc>
              <a:spcBef>
                <a:spcPts val="1300"/>
              </a:spcBef>
              <a:spcAft>
                <a:spcPts val="0"/>
              </a:spcAft>
              <a:buSzPts val="2500"/>
              <a:buChar char="»"/>
            </a:pPr>
            <a:r>
              <a:rPr lang="en-US" sz="2500"/>
              <a:t>1.Combinar módulos de bajo nivel </a:t>
            </a:r>
            <a:endParaRPr/>
          </a:p>
          <a:p>
            <a:pPr marL="91440" lvl="0" indent="-158750" algn="l" rtl="0">
              <a:lnSpc>
                <a:spcPct val="80000"/>
              </a:lnSpc>
              <a:spcBef>
                <a:spcPts val="1300"/>
              </a:spcBef>
              <a:spcAft>
                <a:spcPts val="0"/>
              </a:spcAft>
              <a:buSzPts val="2500"/>
              <a:buChar char="»"/>
            </a:pPr>
            <a:r>
              <a:rPr lang="en-US" sz="2500"/>
              <a:t>2.Hacer conductor para coordinar entrada y salida </a:t>
            </a:r>
            <a:endParaRPr/>
          </a:p>
          <a:p>
            <a:pPr marL="91440" lvl="0" indent="-158750" algn="just" rtl="0">
              <a:lnSpc>
                <a:spcPct val="80000"/>
              </a:lnSpc>
              <a:spcBef>
                <a:spcPts val="1300"/>
              </a:spcBef>
              <a:spcAft>
                <a:spcPts val="0"/>
              </a:spcAft>
              <a:buSzPts val="2500"/>
              <a:buChar char="»"/>
            </a:pPr>
            <a:r>
              <a:rPr lang="en-US" sz="2500"/>
              <a:t>3. Probar el grupo </a:t>
            </a:r>
            <a:endParaRPr/>
          </a:p>
          <a:p>
            <a:pPr marL="91440" lvl="0" indent="-158750" algn="just" rtl="0">
              <a:lnSpc>
                <a:spcPct val="80000"/>
              </a:lnSpc>
              <a:spcBef>
                <a:spcPts val="1300"/>
              </a:spcBef>
              <a:spcAft>
                <a:spcPts val="0"/>
              </a:spcAft>
              <a:buSzPts val="2500"/>
              <a:buChar char="»"/>
            </a:pPr>
            <a:r>
              <a:rPr lang="en-US" sz="2500"/>
              <a:t>4.Eliminar conductores</a:t>
            </a:r>
            <a:endParaRPr/>
          </a:p>
        </p:txBody>
      </p:sp>
      <p:sp>
        <p:nvSpPr>
          <p:cNvPr id="257" name="Google Shape;257;p18"/>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9"/>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integración - </a:t>
            </a:r>
            <a:r>
              <a:rPr lang="en-US" sz="3600" i="1"/>
              <a:t>Selección </a:t>
            </a:r>
            <a:endParaRPr/>
          </a:p>
        </p:txBody>
      </p:sp>
      <p:sp>
        <p:nvSpPr>
          <p:cNvPr id="263" name="Google Shape;263;p19"/>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endParaRPr/>
          </a:p>
          <a:p>
            <a:pPr marL="0" lvl="0" indent="0" algn="r" rtl="0">
              <a:lnSpc>
                <a:spcPct val="100000"/>
              </a:lnSpc>
              <a:spcBef>
                <a:spcPts val="0"/>
              </a:spcBef>
              <a:spcAft>
                <a:spcPts val="0"/>
              </a:spcAft>
              <a:buSzPts val="10300"/>
              <a:buNone/>
            </a:pPr>
            <a:fld id="{00000000-1234-1234-1234-123412341234}" type="slidenum">
              <a:rPr lang="en-US"/>
              <a:t>19</a:t>
            </a:fld>
            <a:endParaRPr/>
          </a:p>
        </p:txBody>
      </p:sp>
      <p:sp>
        <p:nvSpPr>
          <p:cNvPr id="264" name="Google Shape;264;p19"/>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265" name="Google Shape;265;p19"/>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630000" lvl="1" indent="-306000" algn="just" rtl="0">
              <a:lnSpc>
                <a:spcPct val="85000"/>
              </a:lnSpc>
              <a:spcBef>
                <a:spcPts val="0"/>
              </a:spcBef>
              <a:spcAft>
                <a:spcPts val="0"/>
              </a:spcAft>
              <a:buClr>
                <a:srgbClr val="262626"/>
              </a:buClr>
              <a:buSzPts val="2400"/>
              <a:buChar char=" "/>
            </a:pPr>
            <a:r>
              <a:rPr lang="en-US"/>
              <a:t>Hay discusión respecto a las ventajas y desventajas de los enfoques Ascendente con Descendente.</a:t>
            </a:r>
            <a:endParaRPr/>
          </a:p>
          <a:p>
            <a:pPr marL="630000" lvl="1" indent="-306000" algn="just" rtl="0">
              <a:lnSpc>
                <a:spcPct val="85000"/>
              </a:lnSpc>
              <a:spcBef>
                <a:spcPts val="600"/>
              </a:spcBef>
              <a:spcAft>
                <a:spcPts val="0"/>
              </a:spcAft>
              <a:buClr>
                <a:srgbClr val="262626"/>
              </a:buClr>
              <a:buSzPts val="2400"/>
              <a:buChar char=" "/>
            </a:pPr>
            <a:r>
              <a:rPr lang="en-US"/>
              <a:t>La principal </a:t>
            </a:r>
            <a:r>
              <a:rPr lang="en-US" u="sng"/>
              <a:t>desventaja del enfoque Descendente </a:t>
            </a:r>
            <a:r>
              <a:rPr lang="en-US"/>
              <a:t>es la necesidad de los resguardos.</a:t>
            </a:r>
            <a:endParaRPr/>
          </a:p>
          <a:p>
            <a:pPr marL="630000" lvl="1" indent="-306000" algn="just" rtl="0">
              <a:lnSpc>
                <a:spcPct val="85000"/>
              </a:lnSpc>
              <a:spcBef>
                <a:spcPts val="600"/>
              </a:spcBef>
              <a:spcAft>
                <a:spcPts val="0"/>
              </a:spcAft>
              <a:buClr>
                <a:srgbClr val="262626"/>
              </a:buClr>
              <a:buSzPts val="2400"/>
              <a:buChar char=" "/>
            </a:pPr>
            <a:r>
              <a:rPr lang="en-US"/>
              <a:t>La principal </a:t>
            </a:r>
            <a:r>
              <a:rPr lang="en-US" u="sng"/>
              <a:t>desventaja de la opción Ascendente </a:t>
            </a:r>
            <a:r>
              <a:rPr lang="en-US"/>
              <a:t>es que “el programa como entidad no existe hasta que se agrega el último módulo”.</a:t>
            </a:r>
            <a:endParaRPr/>
          </a:p>
          <a:p>
            <a:pPr marL="630000" lvl="1" indent="-153600" algn="just" rtl="0">
              <a:lnSpc>
                <a:spcPct val="85000"/>
              </a:lnSpc>
              <a:spcBef>
                <a:spcPts val="600"/>
              </a:spcBef>
              <a:spcAft>
                <a:spcPts val="0"/>
              </a:spcAft>
              <a:buClr>
                <a:srgbClr val="262626"/>
              </a:buClr>
              <a:buSzPts val="2400"/>
              <a:buNone/>
            </a:pPr>
            <a:endParaRPr/>
          </a:p>
          <a:p>
            <a:pPr marL="630000" lvl="1" indent="-306000" algn="just" rtl="0">
              <a:lnSpc>
                <a:spcPct val="85000"/>
              </a:lnSpc>
              <a:spcBef>
                <a:spcPts val="600"/>
              </a:spcBef>
              <a:spcAft>
                <a:spcPts val="0"/>
              </a:spcAft>
              <a:buClr>
                <a:srgbClr val="262626"/>
              </a:buClr>
              <a:buSzPts val="2400"/>
              <a:buChar char=" "/>
            </a:pPr>
            <a:r>
              <a:rPr lang="en-US"/>
              <a:t>La elección depende de las características del software,</a:t>
            </a:r>
            <a:endParaRPr/>
          </a:p>
          <a:p>
            <a:pPr marL="630000" lvl="1" indent="-306000" algn="just" rtl="0">
              <a:lnSpc>
                <a:spcPct val="85000"/>
              </a:lnSpc>
              <a:spcBef>
                <a:spcPts val="600"/>
              </a:spcBef>
              <a:spcAft>
                <a:spcPts val="0"/>
              </a:spcAft>
              <a:buClr>
                <a:srgbClr val="262626"/>
              </a:buClr>
              <a:buSzPts val="2400"/>
              <a:buChar char=" "/>
            </a:pPr>
            <a:r>
              <a:rPr lang="en-US"/>
              <a:t>Un enfoque combinado (</a:t>
            </a:r>
            <a:r>
              <a:rPr lang="en-US" i="1"/>
              <a:t>prueba sándwich</a:t>
            </a:r>
            <a:r>
              <a:rPr lang="en-US"/>
              <a:t>) puede ser el mejor.</a:t>
            </a:r>
            <a:endParaRPr/>
          </a:p>
        </p:txBody>
      </p:sp>
      <p:sp>
        <p:nvSpPr>
          <p:cNvPr id="266" name="Google Shape;266;p19"/>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2"/>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latin typeface="Calibri"/>
                <a:ea typeface="Calibri"/>
                <a:cs typeface="Calibri"/>
                <a:sym typeface="Calibri"/>
              </a:rPr>
              <a:t>Enfoque estratégico de pruebas </a:t>
            </a:r>
          </a:p>
        </p:txBody>
      </p:sp>
      <p:sp>
        <p:nvSpPr>
          <p:cNvPr id="73" name="Google Shape;73;p2"/>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smtClean="0"/>
              <a:t>2</a:t>
            </a:fld>
            <a:endParaRPr lang="en-US"/>
          </a:p>
        </p:txBody>
      </p:sp>
      <p:sp>
        <p:nvSpPr>
          <p:cNvPr id="74" name="Google Shape;74;p2"/>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75" name="Google Shape;75;p2"/>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p>
        </p:txBody>
      </p:sp>
      <p:sp>
        <p:nvSpPr>
          <p:cNvPr id="76" name="Google Shape;76;p2"/>
          <p:cNvSpPr txBox="1">
            <a:spLocks noGrp="1"/>
          </p:cNvSpPr>
          <p:nvPr>
            <p:ph type="body" idx="2"/>
          </p:nvPr>
        </p:nvSpPr>
        <p:spPr>
          <a:xfrm>
            <a:off x="623888" y="1901825"/>
            <a:ext cx="4062412" cy="4479925"/>
          </a:xfrm>
          <a:prstGeom prst="rect">
            <a:avLst/>
          </a:prstGeom>
          <a:noFill/>
          <a:ln>
            <a:noFill/>
          </a:ln>
        </p:spPr>
        <p:txBody>
          <a:bodyPr spcFirstLastPara="1" wrap="square" lIns="91425" tIns="45700" rIns="91425" bIns="45700" anchor="t" anchorCtr="0">
            <a:normAutofit/>
          </a:bodyPr>
          <a:lstStyle/>
          <a:p>
            <a:pPr marL="0" lvl="0" indent="0" algn="just" rtl="0">
              <a:lnSpc>
                <a:spcPct val="85000"/>
              </a:lnSpc>
              <a:spcBef>
                <a:spcPts val="0"/>
              </a:spcBef>
              <a:spcAft>
                <a:spcPts val="0"/>
              </a:spcAft>
              <a:buSzPts val="2400"/>
              <a:buNone/>
            </a:pPr>
            <a:r>
              <a:rPr lang="es-ES" dirty="0"/>
              <a:t>Una estrategia de pruebas del software proporciona una guía que describe los pasos a seguir, cuándo se planean y llevan a cabo, cuánto esfuerzo, tiempo y recurso se requerirán.</a:t>
            </a:r>
          </a:p>
        </p:txBody>
      </p:sp>
      <p:pic>
        <p:nvPicPr>
          <p:cNvPr id="3" name="Imagen 2" descr="Diagrama&#10;&#10;El contenido generado por IA puede ser incorrecto.">
            <a:extLst>
              <a:ext uri="{FF2B5EF4-FFF2-40B4-BE49-F238E27FC236}">
                <a16:creationId xmlns:a16="http://schemas.microsoft.com/office/drawing/2014/main" id="{8C50DD76-17D6-52EF-95A8-DA8AF89F43DC}"/>
              </a:ext>
            </a:extLst>
          </p:cNvPr>
          <p:cNvPicPr>
            <a:picLocks noChangeAspect="1"/>
          </p:cNvPicPr>
          <p:nvPr/>
        </p:nvPicPr>
        <p:blipFill>
          <a:blip r:embed="rId3"/>
          <a:stretch>
            <a:fillRect/>
          </a:stretch>
        </p:blipFill>
        <p:spPr>
          <a:xfrm>
            <a:off x="4947708" y="2114840"/>
            <a:ext cx="7227771" cy="50449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integración - </a:t>
            </a:r>
            <a:r>
              <a:rPr lang="en-US" sz="3600" i="1"/>
              <a:t>Pruebas de regresión</a:t>
            </a:r>
            <a:endParaRPr/>
          </a:p>
        </p:txBody>
      </p:sp>
      <p:sp>
        <p:nvSpPr>
          <p:cNvPr id="272" name="Google Shape;272;p20"/>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20</a:t>
            </a:fld>
            <a:endParaRPr/>
          </a:p>
        </p:txBody>
      </p:sp>
      <p:sp>
        <p:nvSpPr>
          <p:cNvPr id="273" name="Google Shape;273;p20"/>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274" name="Google Shape;274;p20"/>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lnSpcReduction="10000"/>
          </a:bodyPr>
          <a:lstStyle/>
          <a:p>
            <a:pPr marL="306000" lvl="0" indent="-306000" algn="just" rtl="0">
              <a:lnSpc>
                <a:spcPct val="85000"/>
              </a:lnSpc>
              <a:spcBef>
                <a:spcPts val="0"/>
              </a:spcBef>
              <a:spcAft>
                <a:spcPts val="0"/>
              </a:spcAft>
              <a:buSzPts val="2400"/>
              <a:buChar char="»"/>
            </a:pPr>
            <a:r>
              <a:rPr lang="en-US"/>
              <a:t>Cada vez que se añade un nuevo módulo como parte de una Prueba de integración, el software cambia.</a:t>
            </a:r>
            <a:endParaRPr/>
          </a:p>
          <a:p>
            <a:pPr marL="306000" lvl="0" indent="-306000" algn="just" rtl="0">
              <a:lnSpc>
                <a:spcPct val="85000"/>
              </a:lnSpc>
              <a:spcBef>
                <a:spcPts val="1300"/>
              </a:spcBef>
              <a:spcAft>
                <a:spcPts val="0"/>
              </a:spcAft>
              <a:buSzPts val="2400"/>
              <a:buChar char="»"/>
            </a:pPr>
            <a:r>
              <a:rPr lang="en-US"/>
              <a:t>Se establecen nuevos caminos, pueden ocurrir nuevas E/S y se invoca una nueva lógica de control.</a:t>
            </a:r>
            <a:endParaRPr/>
          </a:p>
          <a:p>
            <a:pPr marL="306000" lvl="0" indent="-306000" algn="just" rtl="0">
              <a:lnSpc>
                <a:spcPct val="85000"/>
              </a:lnSpc>
              <a:spcBef>
                <a:spcPts val="1300"/>
              </a:spcBef>
              <a:spcAft>
                <a:spcPts val="0"/>
              </a:spcAft>
              <a:buSzPts val="2400"/>
              <a:buChar char="»"/>
            </a:pPr>
            <a:r>
              <a:rPr lang="en-US"/>
              <a:t>Estos cambios pueden causar problemas con funciones que antes trabajaban perfectamente. </a:t>
            </a:r>
            <a:endParaRPr/>
          </a:p>
          <a:p>
            <a:pPr marL="306000" lvl="0" indent="-306000" algn="just" rtl="0">
              <a:lnSpc>
                <a:spcPct val="85000"/>
              </a:lnSpc>
              <a:spcBef>
                <a:spcPts val="1300"/>
              </a:spcBef>
              <a:spcAft>
                <a:spcPts val="0"/>
              </a:spcAft>
              <a:buSzPts val="2400"/>
              <a:buChar char="»"/>
            </a:pPr>
            <a:r>
              <a:rPr lang="en-US"/>
              <a:t>En el contexto de una estrategia de Prueba de integración, la Prueba de regresión es volver a ejecutar un subconjunto de pruebas que se han llevado a cabo anteriormente para asegurarse de que los cambios no han propagado efectos colaterales no deseados.</a:t>
            </a:r>
            <a:endParaRPr/>
          </a:p>
        </p:txBody>
      </p:sp>
      <p:sp>
        <p:nvSpPr>
          <p:cNvPr id="275" name="Google Shape;275;p20"/>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1"/>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integración - </a:t>
            </a:r>
            <a:r>
              <a:rPr lang="en-US" sz="3600" i="1"/>
              <a:t>Pruebas de regresión</a:t>
            </a:r>
            <a:endParaRPr/>
          </a:p>
        </p:txBody>
      </p:sp>
      <p:sp>
        <p:nvSpPr>
          <p:cNvPr id="281" name="Google Shape;281;p21"/>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21</a:t>
            </a:fld>
            <a:endParaRPr/>
          </a:p>
        </p:txBody>
      </p:sp>
      <p:sp>
        <p:nvSpPr>
          <p:cNvPr id="282" name="Google Shape;282;p21"/>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283" name="Google Shape;283;p21"/>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306000" lvl="0" indent="-306000" algn="just" rtl="0">
              <a:lnSpc>
                <a:spcPct val="85000"/>
              </a:lnSpc>
              <a:spcBef>
                <a:spcPts val="0"/>
              </a:spcBef>
              <a:spcAft>
                <a:spcPts val="0"/>
              </a:spcAft>
              <a:buSzPts val="2400"/>
              <a:buChar char="»"/>
            </a:pPr>
            <a:r>
              <a:rPr lang="en-US"/>
              <a:t>Estas pruebas se pueden hacer manualmente, volviendo a realizar un subconjunto de todos los casos de prueba o utilizando herramientas automáticas.</a:t>
            </a:r>
            <a:endParaRPr/>
          </a:p>
          <a:p>
            <a:pPr marL="306000" lvl="0" indent="-306000" algn="just" rtl="0">
              <a:lnSpc>
                <a:spcPct val="85000"/>
              </a:lnSpc>
              <a:spcBef>
                <a:spcPts val="1300"/>
              </a:spcBef>
              <a:spcAft>
                <a:spcPts val="0"/>
              </a:spcAft>
              <a:buSzPts val="2400"/>
              <a:buChar char="»"/>
            </a:pPr>
            <a:r>
              <a:rPr lang="en-US"/>
              <a:t>El conjunto de pruebas de regresión contiene tres clases diferentes de casos de prueba:</a:t>
            </a:r>
            <a:endParaRPr/>
          </a:p>
          <a:p>
            <a:pPr marL="666900" lvl="1" indent="-342900" algn="just" rtl="0">
              <a:lnSpc>
                <a:spcPct val="85000"/>
              </a:lnSpc>
              <a:spcBef>
                <a:spcPts val="600"/>
              </a:spcBef>
              <a:spcAft>
                <a:spcPts val="0"/>
              </a:spcAft>
              <a:buClr>
                <a:srgbClr val="262626"/>
              </a:buClr>
              <a:buSzPts val="2400"/>
              <a:buFont typeface="Courier New"/>
              <a:buChar char="o"/>
            </a:pPr>
            <a:r>
              <a:rPr lang="en-US"/>
              <a:t>una muestra representativa de pruebas que ejercite todas las funciones del software.</a:t>
            </a:r>
            <a:endParaRPr/>
          </a:p>
          <a:p>
            <a:pPr marL="666900" lvl="1" indent="-342900" algn="just" rtl="0">
              <a:lnSpc>
                <a:spcPct val="85000"/>
              </a:lnSpc>
              <a:spcBef>
                <a:spcPts val="600"/>
              </a:spcBef>
              <a:spcAft>
                <a:spcPts val="0"/>
              </a:spcAft>
              <a:buClr>
                <a:srgbClr val="262626"/>
              </a:buClr>
              <a:buSzPts val="2400"/>
              <a:buFont typeface="Courier New"/>
              <a:buChar char="o"/>
            </a:pPr>
            <a:r>
              <a:rPr lang="en-US"/>
              <a:t>pruebas adicionales que se centren en las funciones del software que son probablemente afectadas por el cambio.</a:t>
            </a:r>
            <a:endParaRPr/>
          </a:p>
          <a:p>
            <a:pPr marL="666900" lvl="1" indent="-342900" algn="just" rtl="0">
              <a:lnSpc>
                <a:spcPct val="85000"/>
              </a:lnSpc>
              <a:spcBef>
                <a:spcPts val="600"/>
              </a:spcBef>
              <a:spcAft>
                <a:spcPts val="0"/>
              </a:spcAft>
              <a:buClr>
                <a:srgbClr val="262626"/>
              </a:buClr>
              <a:buSzPts val="2400"/>
              <a:buFont typeface="Courier New"/>
              <a:buChar char="o"/>
            </a:pPr>
            <a:r>
              <a:rPr lang="en-US"/>
              <a:t>pruebas que se centren en los componentes del software que han cambiado.</a:t>
            </a:r>
            <a:endParaRPr/>
          </a:p>
          <a:p>
            <a:pPr marL="630000" lvl="1" indent="-153600" algn="just" rtl="0">
              <a:lnSpc>
                <a:spcPct val="85000"/>
              </a:lnSpc>
              <a:spcBef>
                <a:spcPts val="600"/>
              </a:spcBef>
              <a:spcAft>
                <a:spcPts val="0"/>
              </a:spcAft>
              <a:buClr>
                <a:srgbClr val="262626"/>
              </a:buClr>
              <a:buSzPts val="2400"/>
              <a:buNone/>
            </a:pPr>
            <a:endParaRPr/>
          </a:p>
        </p:txBody>
      </p:sp>
      <p:sp>
        <p:nvSpPr>
          <p:cNvPr id="284" name="Google Shape;284;p21"/>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2"/>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integración - </a:t>
            </a:r>
            <a:r>
              <a:rPr lang="en-US" sz="3600" i="1"/>
              <a:t>Criticidad </a:t>
            </a:r>
            <a:endParaRPr/>
          </a:p>
        </p:txBody>
      </p:sp>
      <p:sp>
        <p:nvSpPr>
          <p:cNvPr id="290" name="Google Shape;290;p22"/>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endParaRPr/>
          </a:p>
          <a:p>
            <a:pPr marL="0" lvl="0" indent="0" algn="r" rtl="0">
              <a:lnSpc>
                <a:spcPct val="100000"/>
              </a:lnSpc>
              <a:spcBef>
                <a:spcPts val="0"/>
              </a:spcBef>
              <a:spcAft>
                <a:spcPts val="0"/>
              </a:spcAft>
              <a:buSzPts val="10300"/>
              <a:buNone/>
            </a:pPr>
            <a:fld id="{00000000-1234-1234-1234-123412341234}" type="slidenum">
              <a:rPr lang="en-US"/>
              <a:t>22</a:t>
            </a:fld>
            <a:endParaRPr/>
          </a:p>
        </p:txBody>
      </p:sp>
      <p:sp>
        <p:nvSpPr>
          <p:cNvPr id="291" name="Google Shape;291;p22"/>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292" name="Google Shape;292;p22"/>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630000" lvl="1" indent="-306000" algn="just" rtl="0">
              <a:lnSpc>
                <a:spcPct val="85000"/>
              </a:lnSpc>
              <a:spcBef>
                <a:spcPts val="0"/>
              </a:spcBef>
              <a:spcAft>
                <a:spcPts val="0"/>
              </a:spcAft>
              <a:buClr>
                <a:srgbClr val="262626"/>
              </a:buClr>
              <a:buSzPts val="2400"/>
              <a:buChar char=" "/>
            </a:pPr>
            <a:r>
              <a:rPr lang="en-US"/>
              <a:t>Se deben identificar los módulos críticos, que pueden ser los que:</a:t>
            </a:r>
            <a:endParaRPr/>
          </a:p>
          <a:p>
            <a:pPr marL="630000" lvl="1" indent="-153600" algn="just" rtl="0">
              <a:lnSpc>
                <a:spcPct val="85000"/>
              </a:lnSpc>
              <a:spcBef>
                <a:spcPts val="600"/>
              </a:spcBef>
              <a:spcAft>
                <a:spcPts val="0"/>
              </a:spcAft>
              <a:buClr>
                <a:srgbClr val="262626"/>
              </a:buClr>
              <a:buSzPts val="2400"/>
              <a:buNone/>
            </a:pPr>
            <a:endParaRPr/>
          </a:p>
          <a:p>
            <a:pPr marL="1238400" lvl="2" indent="-457200" algn="just" rtl="0">
              <a:lnSpc>
                <a:spcPct val="85000"/>
              </a:lnSpc>
              <a:spcBef>
                <a:spcPts val="600"/>
              </a:spcBef>
              <a:spcAft>
                <a:spcPts val="0"/>
              </a:spcAft>
              <a:buClr>
                <a:srgbClr val="262626"/>
              </a:buClr>
              <a:buSzPts val="2000"/>
              <a:buFont typeface="Calibri"/>
              <a:buAutoNum type="arabicPeriod"/>
            </a:pPr>
            <a:r>
              <a:rPr lang="en-US" sz="2800"/>
              <a:t>Abordan muchos requerimientos de software</a:t>
            </a:r>
            <a:endParaRPr/>
          </a:p>
          <a:p>
            <a:pPr marL="1238400" lvl="2" indent="-457200" algn="just" rtl="0">
              <a:lnSpc>
                <a:spcPct val="85000"/>
              </a:lnSpc>
              <a:spcBef>
                <a:spcPts val="600"/>
              </a:spcBef>
              <a:spcAft>
                <a:spcPts val="0"/>
              </a:spcAft>
              <a:buClr>
                <a:srgbClr val="262626"/>
              </a:buClr>
              <a:buSzPts val="2000"/>
              <a:buFont typeface="Calibri"/>
              <a:buAutoNum type="arabicPeriod"/>
            </a:pPr>
            <a:r>
              <a:rPr lang="en-US" sz="2800"/>
              <a:t>Tienen alto nivel de control</a:t>
            </a:r>
            <a:endParaRPr/>
          </a:p>
          <a:p>
            <a:pPr marL="1238400" lvl="2" indent="-457200" algn="just" rtl="0">
              <a:lnSpc>
                <a:spcPct val="85000"/>
              </a:lnSpc>
              <a:spcBef>
                <a:spcPts val="600"/>
              </a:spcBef>
              <a:spcAft>
                <a:spcPts val="0"/>
              </a:spcAft>
              <a:buClr>
                <a:srgbClr val="262626"/>
              </a:buClr>
              <a:buSzPts val="2000"/>
              <a:buFont typeface="Calibri"/>
              <a:buAutoNum type="arabicPeriod"/>
            </a:pPr>
            <a:r>
              <a:rPr lang="en-US" sz="2800"/>
              <a:t>Es complejo o proclive a error</a:t>
            </a:r>
            <a:endParaRPr/>
          </a:p>
          <a:p>
            <a:pPr marL="1238400" lvl="2" indent="-457200" algn="just" rtl="0">
              <a:lnSpc>
                <a:spcPct val="85000"/>
              </a:lnSpc>
              <a:spcBef>
                <a:spcPts val="600"/>
              </a:spcBef>
              <a:spcAft>
                <a:spcPts val="0"/>
              </a:spcAft>
              <a:buClr>
                <a:srgbClr val="262626"/>
              </a:buClr>
              <a:buSzPts val="2000"/>
              <a:buFont typeface="Calibri"/>
              <a:buAutoNum type="arabicPeriod"/>
            </a:pPr>
            <a:r>
              <a:rPr lang="en-US" sz="2800"/>
              <a:t>Tiene requerimientos de rendimientos definidos.</a:t>
            </a:r>
            <a:endParaRPr/>
          </a:p>
          <a:p>
            <a:pPr marL="1238400" lvl="2" indent="-330200" algn="just" rtl="0">
              <a:lnSpc>
                <a:spcPct val="85000"/>
              </a:lnSpc>
              <a:spcBef>
                <a:spcPts val="600"/>
              </a:spcBef>
              <a:spcAft>
                <a:spcPts val="0"/>
              </a:spcAft>
              <a:buClr>
                <a:srgbClr val="262626"/>
              </a:buClr>
              <a:buSzPts val="2000"/>
              <a:buFont typeface="Calibri"/>
              <a:buNone/>
            </a:pPr>
            <a:endParaRPr/>
          </a:p>
          <a:p>
            <a:pPr marL="781200" lvl="1" indent="-457200" algn="just" rtl="0">
              <a:lnSpc>
                <a:spcPct val="85000"/>
              </a:lnSpc>
              <a:spcBef>
                <a:spcPts val="600"/>
              </a:spcBef>
              <a:spcAft>
                <a:spcPts val="0"/>
              </a:spcAft>
              <a:buClr>
                <a:srgbClr val="262626"/>
              </a:buClr>
              <a:buSzPts val="2400"/>
              <a:buChar char=" "/>
            </a:pPr>
            <a:r>
              <a:rPr lang="en-US"/>
              <a:t>Deben probarse lo antes posible. Las pruebas de regresión deben hacer foco en ellos.</a:t>
            </a:r>
            <a:endParaRPr/>
          </a:p>
        </p:txBody>
      </p:sp>
      <p:sp>
        <p:nvSpPr>
          <p:cNvPr id="293" name="Google Shape;293;p22"/>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1e37e07c6ab_0_12"/>
          <p:cNvSpPr txBox="1">
            <a:spLocks noGrp="1"/>
          </p:cNvSpPr>
          <p:nvPr>
            <p:ph type="title"/>
          </p:nvPr>
        </p:nvSpPr>
        <p:spPr>
          <a:xfrm>
            <a:off x="327344" y="2937600"/>
            <a:ext cx="2494200" cy="11295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85000"/>
              </a:lnSpc>
              <a:spcBef>
                <a:spcPts val="0"/>
              </a:spcBef>
              <a:spcAft>
                <a:spcPts val="0"/>
              </a:spcAft>
              <a:buSzPct val="111111"/>
              <a:buNone/>
            </a:pPr>
            <a:r>
              <a:rPr lang="en-US"/>
              <a:t>Posible estrategia de pruebas de integración</a:t>
            </a:r>
            <a:endParaRPr/>
          </a:p>
        </p:txBody>
      </p:sp>
      <p:sp>
        <p:nvSpPr>
          <p:cNvPr id="300" name="Google Shape;300;g1e37e07c6ab_0_12"/>
          <p:cNvSpPr txBox="1">
            <a:spLocks noGrp="1"/>
          </p:cNvSpPr>
          <p:nvPr>
            <p:ph type="sldNum" idx="12"/>
          </p:nvPr>
        </p:nvSpPr>
        <p:spPr>
          <a:xfrm>
            <a:off x="9249399" y="2852610"/>
            <a:ext cx="2926200" cy="1048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758085"/>
              </a:buClr>
              <a:buSzPts val="10300"/>
              <a:buFont typeface="Arial"/>
              <a:buNone/>
            </a:pPr>
            <a:fld id="{00000000-1234-1234-1234-123412341234}" type="slidenum">
              <a:rPr lang="en-US"/>
              <a:t>23</a:t>
            </a:fld>
            <a:endParaRPr/>
          </a:p>
        </p:txBody>
      </p:sp>
      <p:sp>
        <p:nvSpPr>
          <p:cNvPr id="301" name="Google Shape;301;g1e37e07c6ab_0_12"/>
          <p:cNvSpPr txBox="1">
            <a:spLocks noGrp="1"/>
          </p:cNvSpPr>
          <p:nvPr>
            <p:ph type="body" idx="1"/>
          </p:nvPr>
        </p:nvSpPr>
        <p:spPr>
          <a:xfrm>
            <a:off x="5951984" y="6509534"/>
            <a:ext cx="2162400" cy="305400"/>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0"/>
              </a:spcBef>
              <a:spcAft>
                <a:spcPts val="0"/>
              </a:spcAft>
              <a:buSzPts val="1100"/>
              <a:buNone/>
            </a:pPr>
            <a:endParaRPr/>
          </a:p>
        </p:txBody>
      </p:sp>
      <p:pic>
        <p:nvPicPr>
          <p:cNvPr id="302" name="Google Shape;302;g1e37e07c6ab_0_12"/>
          <p:cNvPicPr preferRelativeResize="0"/>
          <p:nvPr/>
        </p:nvPicPr>
        <p:blipFill rotWithShape="1">
          <a:blip r:embed="rId3">
            <a:alphaModFix/>
          </a:blip>
          <a:srcRect/>
          <a:stretch/>
        </p:blipFill>
        <p:spPr>
          <a:xfrm>
            <a:off x="3031600" y="0"/>
            <a:ext cx="91440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chemeClr val="dk2"/>
              </a:buClr>
              <a:buSzPct val="111111"/>
              <a:buFont typeface="Calibri"/>
              <a:buNone/>
            </a:pPr>
            <a:r>
              <a:rPr lang="en-US"/>
              <a:t>Tipos de Pruebas. </a:t>
            </a:r>
            <a:br>
              <a:rPr lang="en-US"/>
            </a:br>
            <a:r>
              <a:rPr lang="en-US"/>
              <a:t>Pruebas de Unidad e Integración para software OO</a:t>
            </a:r>
            <a:endParaRPr/>
          </a:p>
        </p:txBody>
      </p:sp>
      <p:sp>
        <p:nvSpPr>
          <p:cNvPr id="308" name="Google Shape;308;p23"/>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24</a:t>
            </a:fld>
            <a:endParaRPr/>
          </a:p>
        </p:txBody>
      </p:sp>
      <p:sp>
        <p:nvSpPr>
          <p:cNvPr id="309" name="Google Shape;309;p23"/>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310" name="Google Shape;310;p23"/>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lnSpcReduction="10000"/>
          </a:bodyPr>
          <a:lstStyle/>
          <a:p>
            <a:pPr marL="91440" lvl="0" indent="-152400" algn="l" rtl="0">
              <a:lnSpc>
                <a:spcPct val="80000"/>
              </a:lnSpc>
              <a:spcBef>
                <a:spcPts val="0"/>
              </a:spcBef>
              <a:spcAft>
                <a:spcPts val="0"/>
              </a:spcAft>
              <a:buSzPts val="2400"/>
              <a:buChar char="»"/>
            </a:pPr>
            <a:r>
              <a:rPr lang="en-US"/>
              <a:t>Prueba de Unidad : </a:t>
            </a:r>
            <a:endParaRPr sz="3200"/>
          </a:p>
          <a:p>
            <a:pPr marL="347472" lvl="1" indent="-342900" algn="l" rtl="0">
              <a:lnSpc>
                <a:spcPct val="80000"/>
              </a:lnSpc>
              <a:spcBef>
                <a:spcPts val="600"/>
              </a:spcBef>
              <a:spcAft>
                <a:spcPts val="0"/>
              </a:spcAft>
              <a:buClr>
                <a:srgbClr val="262626"/>
              </a:buClr>
              <a:buSzPts val="2000"/>
              <a:buChar char=" "/>
            </a:pPr>
            <a:r>
              <a:rPr lang="en-US" sz="2400"/>
              <a:t>Por lo general una clase encapsulada es el foco de la prueba de unidad.</a:t>
            </a:r>
            <a:endParaRPr sz="3200"/>
          </a:p>
          <a:p>
            <a:pPr marL="347472" lvl="1" indent="-342900" algn="l" rtl="0">
              <a:lnSpc>
                <a:spcPct val="80000"/>
              </a:lnSpc>
              <a:spcBef>
                <a:spcPts val="600"/>
              </a:spcBef>
              <a:spcAft>
                <a:spcPts val="0"/>
              </a:spcAft>
              <a:buClr>
                <a:srgbClr val="262626"/>
              </a:buClr>
              <a:buSzPts val="2000"/>
              <a:buChar char=" "/>
            </a:pPr>
            <a:r>
              <a:rPr lang="en-US" sz="2400"/>
              <a:t>Los métodos son las unidades comprobables más pequeñas.</a:t>
            </a:r>
            <a:endParaRPr sz="3200"/>
          </a:p>
          <a:p>
            <a:pPr marL="347472" lvl="1" indent="-342900" algn="l" rtl="0">
              <a:lnSpc>
                <a:spcPct val="80000"/>
              </a:lnSpc>
              <a:spcBef>
                <a:spcPts val="600"/>
              </a:spcBef>
              <a:spcAft>
                <a:spcPts val="0"/>
              </a:spcAft>
              <a:buClr>
                <a:srgbClr val="262626"/>
              </a:buClr>
              <a:buSzPts val="2000"/>
              <a:buChar char=" "/>
            </a:pPr>
            <a:r>
              <a:rPr lang="en-US" sz="2400"/>
              <a:t>La prueba de clase es el equivalente en este caso, la cual debe ser dirigida a las operaciones encapsuladas por la clase y el comportamiento de estado de ésta.</a:t>
            </a:r>
            <a:endParaRPr sz="3200"/>
          </a:p>
          <a:p>
            <a:pPr marL="347472" lvl="1" indent="-215900" algn="l" rtl="0">
              <a:lnSpc>
                <a:spcPct val="80000"/>
              </a:lnSpc>
              <a:spcBef>
                <a:spcPts val="600"/>
              </a:spcBef>
              <a:spcAft>
                <a:spcPts val="0"/>
              </a:spcAft>
              <a:buClr>
                <a:srgbClr val="262626"/>
              </a:buClr>
              <a:buSzPts val="2000"/>
              <a:buNone/>
            </a:pPr>
            <a:endParaRPr sz="2400"/>
          </a:p>
          <a:p>
            <a:pPr marL="91440" lvl="0" indent="-152400" algn="l" rtl="0">
              <a:lnSpc>
                <a:spcPct val="80000"/>
              </a:lnSpc>
              <a:spcBef>
                <a:spcPts val="1300"/>
              </a:spcBef>
              <a:spcAft>
                <a:spcPts val="0"/>
              </a:spcAft>
              <a:buSzPts val="2400"/>
              <a:buChar char="»"/>
            </a:pPr>
            <a:r>
              <a:rPr lang="en-US"/>
              <a:t>Prueba de integración:</a:t>
            </a:r>
            <a:endParaRPr sz="3200"/>
          </a:p>
          <a:p>
            <a:pPr marL="347472" lvl="1" indent="-342900" algn="l" rtl="0">
              <a:lnSpc>
                <a:spcPct val="80000"/>
              </a:lnSpc>
              <a:spcBef>
                <a:spcPts val="600"/>
              </a:spcBef>
              <a:spcAft>
                <a:spcPts val="0"/>
              </a:spcAft>
              <a:buClr>
                <a:srgbClr val="262626"/>
              </a:buClr>
              <a:buSzPts val="2000"/>
              <a:buChar char=" "/>
            </a:pPr>
            <a:r>
              <a:rPr lang="en-US" sz="2400"/>
              <a:t>El software OO no tiene una estructura de control jerárquico obvia.</a:t>
            </a:r>
            <a:endParaRPr sz="3200"/>
          </a:p>
          <a:p>
            <a:pPr marL="347472" lvl="1" indent="-342900" algn="l" rtl="0">
              <a:lnSpc>
                <a:spcPct val="80000"/>
              </a:lnSpc>
              <a:spcBef>
                <a:spcPts val="600"/>
              </a:spcBef>
              <a:spcAft>
                <a:spcPts val="0"/>
              </a:spcAft>
              <a:buClr>
                <a:srgbClr val="262626"/>
              </a:buClr>
              <a:buSzPts val="2000"/>
              <a:buChar char=" "/>
            </a:pPr>
            <a:r>
              <a:rPr lang="en-US" sz="2400"/>
              <a:t>La prueba basada en hebra integra el conjunto de clases requeridas para responder a una entrada o evento.</a:t>
            </a:r>
            <a:endParaRPr sz="3200"/>
          </a:p>
          <a:p>
            <a:pPr marL="347472" lvl="1" indent="-342900" algn="l" rtl="0">
              <a:lnSpc>
                <a:spcPct val="80000"/>
              </a:lnSpc>
              <a:spcBef>
                <a:spcPts val="600"/>
              </a:spcBef>
              <a:spcAft>
                <a:spcPts val="0"/>
              </a:spcAft>
              <a:buClr>
                <a:srgbClr val="262626"/>
              </a:buClr>
              <a:buSzPts val="2000"/>
              <a:buChar char=" "/>
            </a:pPr>
            <a:r>
              <a:rPr lang="en-US" sz="2400"/>
              <a:t>La prueba basada en uso comienza con las clases independientes, luego las dependientes.</a:t>
            </a:r>
            <a:endParaRPr sz="2000"/>
          </a:p>
        </p:txBody>
      </p:sp>
      <p:sp>
        <p:nvSpPr>
          <p:cNvPr id="311" name="Google Shape;311;p23"/>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del Sistema</a:t>
            </a:r>
            <a:endParaRPr/>
          </a:p>
        </p:txBody>
      </p:sp>
      <p:sp>
        <p:nvSpPr>
          <p:cNvPr id="317" name="Google Shape;317;p25"/>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25</a:t>
            </a:fld>
            <a:endParaRPr/>
          </a:p>
        </p:txBody>
      </p:sp>
      <p:sp>
        <p:nvSpPr>
          <p:cNvPr id="318" name="Google Shape;318;p25"/>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319" name="Google Shape;319;p25"/>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n-US" sz="3200"/>
              <a:t>La prueba del sistema, está constituida por una serie de pruebas diferentes. </a:t>
            </a:r>
            <a:endParaRPr/>
          </a:p>
          <a:p>
            <a:pPr marL="91440" lvl="0" indent="-177800" algn="l" rtl="0">
              <a:lnSpc>
                <a:spcPct val="85000"/>
              </a:lnSpc>
              <a:spcBef>
                <a:spcPts val="1300"/>
              </a:spcBef>
              <a:spcAft>
                <a:spcPts val="0"/>
              </a:spcAft>
              <a:buClr>
                <a:srgbClr val="C00000"/>
              </a:buClr>
              <a:buSzPts val="2800"/>
              <a:buFont typeface="Arial"/>
              <a:buChar char="»"/>
            </a:pPr>
            <a:r>
              <a:rPr lang="en-US" sz="3200"/>
              <a:t>Aunque cada prueba tiene un propósito diferente, todas trabajan para verificar que se han integrado adecuadamente todos los elementos del sistema y que realizan las funciones apropiadas.</a:t>
            </a:r>
            <a:endParaRPr/>
          </a:p>
          <a:p>
            <a:pPr marL="91440" lvl="0" indent="0" algn="l" rtl="0">
              <a:lnSpc>
                <a:spcPct val="85000"/>
              </a:lnSpc>
              <a:spcBef>
                <a:spcPts val="1300"/>
              </a:spcBef>
              <a:spcAft>
                <a:spcPts val="0"/>
              </a:spcAft>
              <a:buClr>
                <a:srgbClr val="C00000"/>
              </a:buClr>
              <a:buSzPts val="2800"/>
              <a:buFont typeface="Arial"/>
              <a:buNone/>
            </a:pPr>
            <a:endParaRPr sz="2800"/>
          </a:p>
        </p:txBody>
      </p:sp>
      <p:sp>
        <p:nvSpPr>
          <p:cNvPr id="320" name="Google Shape;320;p25"/>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6"/>
          <p:cNvSpPr txBox="1">
            <a:spLocks noGrp="1"/>
          </p:cNvSpPr>
          <p:nvPr>
            <p:ph type="title"/>
          </p:nvPr>
        </p:nvSpPr>
        <p:spPr>
          <a:xfrm>
            <a:off x="689601" y="90287"/>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dirty="0" err="1"/>
              <a:t>Tipos</a:t>
            </a:r>
            <a:r>
              <a:rPr lang="en-US" dirty="0"/>
              <a:t> de </a:t>
            </a:r>
            <a:r>
              <a:rPr lang="en-US" dirty="0" err="1"/>
              <a:t>Pruebas</a:t>
            </a:r>
            <a:r>
              <a:rPr lang="en-US" dirty="0"/>
              <a:t>. </a:t>
            </a:r>
            <a:br>
              <a:rPr lang="en-US" dirty="0"/>
            </a:br>
            <a:r>
              <a:rPr lang="en-US" dirty="0" err="1"/>
              <a:t>Pruebas</a:t>
            </a:r>
            <a:r>
              <a:rPr lang="en-US" dirty="0"/>
              <a:t> del Sistema</a:t>
            </a:r>
            <a:endParaRPr dirty="0"/>
          </a:p>
        </p:txBody>
      </p:sp>
      <p:sp>
        <p:nvSpPr>
          <p:cNvPr id="326" name="Google Shape;326;p26"/>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26</a:t>
            </a:fld>
            <a:endParaRPr/>
          </a:p>
        </p:txBody>
      </p:sp>
      <p:sp>
        <p:nvSpPr>
          <p:cNvPr id="327" name="Google Shape;327;p26"/>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328" name="Google Shape;328;p26"/>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pic>
        <p:nvPicPr>
          <p:cNvPr id="5" name="Imagen 4" descr="Diagrama&#10;&#10;El contenido generado por IA puede ser incorrecto.">
            <a:extLst>
              <a:ext uri="{FF2B5EF4-FFF2-40B4-BE49-F238E27FC236}">
                <a16:creationId xmlns:a16="http://schemas.microsoft.com/office/drawing/2014/main" id="{565E020B-9C9C-E8D0-841C-CE079632417C}"/>
              </a:ext>
            </a:extLst>
          </p:cNvPr>
          <p:cNvPicPr>
            <a:picLocks noChangeAspect="1"/>
          </p:cNvPicPr>
          <p:nvPr/>
        </p:nvPicPr>
        <p:blipFill>
          <a:blip r:embed="rId3"/>
          <a:stretch>
            <a:fillRect/>
          </a:stretch>
        </p:blipFill>
        <p:spPr>
          <a:xfrm>
            <a:off x="2803388" y="1219731"/>
            <a:ext cx="8459705" cy="5798499"/>
          </a:xfrm>
          <a:prstGeom prst="rect">
            <a:avLst/>
          </a:prstGeom>
        </p:spPr>
      </p:pic>
    </p:spTree>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Validación</a:t>
            </a:r>
            <a:endParaRPr/>
          </a:p>
        </p:txBody>
      </p:sp>
      <p:sp>
        <p:nvSpPr>
          <p:cNvPr id="335" name="Google Shape;335;p27"/>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27</a:t>
            </a:fld>
            <a:endParaRPr/>
          </a:p>
        </p:txBody>
      </p:sp>
      <p:sp>
        <p:nvSpPr>
          <p:cNvPr id="336" name="Google Shape;336;p27"/>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337" name="Google Shape;337;p27"/>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71450" algn="l" rtl="0">
              <a:lnSpc>
                <a:spcPct val="80000"/>
              </a:lnSpc>
              <a:spcBef>
                <a:spcPts val="0"/>
              </a:spcBef>
              <a:spcAft>
                <a:spcPts val="0"/>
              </a:spcAft>
              <a:buSzPts val="2700"/>
              <a:buChar char="»"/>
            </a:pPr>
            <a:r>
              <a:rPr lang="en-US" sz="2700"/>
              <a:t>La validación del software se consigue mediante una serie de pruebas que demuestren la conformidad con los requisitos.</a:t>
            </a:r>
            <a:endParaRPr/>
          </a:p>
          <a:p>
            <a:pPr marL="91440" lvl="0" indent="-171450" algn="l" rtl="0">
              <a:lnSpc>
                <a:spcPct val="80000"/>
              </a:lnSpc>
              <a:spcBef>
                <a:spcPts val="1300"/>
              </a:spcBef>
              <a:spcAft>
                <a:spcPts val="0"/>
              </a:spcAft>
              <a:buSzPts val="2700"/>
              <a:buChar char="»"/>
            </a:pPr>
            <a:r>
              <a:rPr lang="en-US" sz="2700"/>
              <a:t>Una vez que se procede con cada caso de prueba de validación, puede darse una de las dos condiciones:</a:t>
            </a:r>
            <a:endParaRPr/>
          </a:p>
          <a:p>
            <a:pPr marL="91440" lvl="0" indent="0" algn="l" rtl="0">
              <a:lnSpc>
                <a:spcPct val="80000"/>
              </a:lnSpc>
              <a:spcBef>
                <a:spcPts val="1300"/>
              </a:spcBef>
              <a:spcAft>
                <a:spcPts val="0"/>
              </a:spcAft>
              <a:buSzPts val="2700"/>
              <a:buNone/>
            </a:pPr>
            <a:endParaRPr sz="2700"/>
          </a:p>
          <a:p>
            <a:pPr marL="347472" lvl="1" indent="-342900" algn="l" rtl="0">
              <a:lnSpc>
                <a:spcPct val="80000"/>
              </a:lnSpc>
              <a:spcBef>
                <a:spcPts val="600"/>
              </a:spcBef>
              <a:spcAft>
                <a:spcPts val="0"/>
              </a:spcAft>
              <a:buClr>
                <a:srgbClr val="262626"/>
              </a:buClr>
              <a:buSzPts val="2400"/>
              <a:buChar char=" "/>
            </a:pPr>
            <a:r>
              <a:rPr lang="en-US" i="1"/>
              <a:t>Las características de funcionamiento o de rendimiento están de acuerdo con las especificaciones y son aceptables; </a:t>
            </a:r>
            <a:endParaRPr/>
          </a:p>
          <a:p>
            <a:pPr marL="347472" lvl="1" indent="-342900" algn="ctr" rtl="0">
              <a:lnSpc>
                <a:spcPct val="80000"/>
              </a:lnSpc>
              <a:spcBef>
                <a:spcPts val="600"/>
              </a:spcBef>
              <a:spcAft>
                <a:spcPts val="0"/>
              </a:spcAft>
              <a:buClr>
                <a:srgbClr val="262626"/>
              </a:buClr>
              <a:buSzPts val="2400"/>
              <a:buFont typeface="Noto Sans Symbols"/>
              <a:buNone/>
            </a:pPr>
            <a:r>
              <a:rPr lang="en-US" i="1"/>
              <a:t>o </a:t>
            </a:r>
            <a:endParaRPr/>
          </a:p>
          <a:p>
            <a:pPr marL="347472" lvl="1" indent="-342900" algn="l" rtl="0">
              <a:lnSpc>
                <a:spcPct val="80000"/>
              </a:lnSpc>
              <a:spcBef>
                <a:spcPts val="600"/>
              </a:spcBef>
              <a:spcAft>
                <a:spcPts val="0"/>
              </a:spcAft>
              <a:buClr>
                <a:srgbClr val="262626"/>
              </a:buClr>
              <a:buSzPts val="2400"/>
              <a:buChar char=" "/>
            </a:pPr>
            <a:r>
              <a:rPr lang="en-US" i="1"/>
              <a:t>Se descubre una desviación de las especificaciones y se crea una lista de deficiencias. </a:t>
            </a:r>
            <a:endParaRPr/>
          </a:p>
          <a:p>
            <a:pPr marL="91440" lvl="0" indent="0" algn="l" rtl="0">
              <a:lnSpc>
                <a:spcPct val="80000"/>
              </a:lnSpc>
              <a:spcBef>
                <a:spcPts val="1300"/>
              </a:spcBef>
              <a:spcAft>
                <a:spcPts val="0"/>
              </a:spcAft>
              <a:buSzPts val="2700"/>
              <a:buNone/>
            </a:pPr>
            <a:endParaRPr sz="2700"/>
          </a:p>
        </p:txBody>
      </p:sp>
      <p:sp>
        <p:nvSpPr>
          <p:cNvPr id="338" name="Google Shape;338;p27"/>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8"/>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Validación</a:t>
            </a:r>
            <a:endParaRPr/>
          </a:p>
        </p:txBody>
      </p:sp>
      <p:sp>
        <p:nvSpPr>
          <p:cNvPr id="344" name="Google Shape;344;p28"/>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28</a:t>
            </a:fld>
            <a:endParaRPr/>
          </a:p>
        </p:txBody>
      </p:sp>
      <p:sp>
        <p:nvSpPr>
          <p:cNvPr id="345" name="Google Shape;345;p28"/>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346" name="Google Shape;346;p28"/>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n-US"/>
              <a:t>Comienzan cuando finalizan las pruebas de integración.</a:t>
            </a:r>
            <a:endParaRPr/>
          </a:p>
          <a:p>
            <a:pPr marL="91440" lvl="0" indent="-91440" algn="l" rtl="0">
              <a:lnSpc>
                <a:spcPct val="85000"/>
              </a:lnSpc>
              <a:spcBef>
                <a:spcPts val="1300"/>
              </a:spcBef>
              <a:spcAft>
                <a:spcPts val="0"/>
              </a:spcAft>
              <a:buSzPts val="2400"/>
              <a:buNone/>
            </a:pPr>
            <a:endParaRPr/>
          </a:p>
          <a:p>
            <a:pPr marL="91440" lvl="0" indent="-152400" algn="l" rtl="0">
              <a:lnSpc>
                <a:spcPct val="85000"/>
              </a:lnSpc>
              <a:spcBef>
                <a:spcPts val="1300"/>
              </a:spcBef>
              <a:spcAft>
                <a:spcPts val="0"/>
              </a:spcAft>
              <a:buClr>
                <a:srgbClr val="C00000"/>
              </a:buClr>
              <a:buSzPts val="2400"/>
              <a:buFont typeface="Arial"/>
              <a:buChar char="»"/>
            </a:pPr>
            <a:r>
              <a:rPr lang="en-US"/>
              <a:t>Revisión de la configuración</a:t>
            </a:r>
            <a:endParaRPr/>
          </a:p>
          <a:p>
            <a:pPr marL="347472" lvl="1" indent="-342900" algn="l" rtl="0">
              <a:lnSpc>
                <a:spcPct val="85000"/>
              </a:lnSpc>
              <a:spcBef>
                <a:spcPts val="600"/>
              </a:spcBef>
              <a:spcAft>
                <a:spcPts val="0"/>
              </a:spcAft>
              <a:buClr>
                <a:srgbClr val="262626"/>
              </a:buClr>
              <a:buSzPts val="2400"/>
              <a:buChar char=" "/>
            </a:pPr>
            <a:r>
              <a:rPr lang="en-US"/>
              <a:t>Asegurar que todos los elementos de la configuración del software se hayan desarrollado apropiadamente, estén catalogados y contengan detalle suficiente para reforzar la fase de soporte.</a:t>
            </a:r>
            <a:endParaRPr/>
          </a:p>
        </p:txBody>
      </p:sp>
      <p:sp>
        <p:nvSpPr>
          <p:cNvPr id="347" name="Google Shape;347;p28"/>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9"/>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Validación</a:t>
            </a:r>
            <a:endParaRPr/>
          </a:p>
        </p:txBody>
      </p:sp>
      <p:sp>
        <p:nvSpPr>
          <p:cNvPr id="353" name="Google Shape;353;p29"/>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29</a:t>
            </a:fld>
            <a:endParaRPr/>
          </a:p>
        </p:txBody>
      </p:sp>
      <p:sp>
        <p:nvSpPr>
          <p:cNvPr id="354" name="Google Shape;354;p29"/>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355" name="Google Shape;355;p29"/>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71450" algn="l" rtl="0">
              <a:lnSpc>
                <a:spcPct val="90000"/>
              </a:lnSpc>
              <a:spcBef>
                <a:spcPts val="0"/>
              </a:spcBef>
              <a:spcAft>
                <a:spcPts val="0"/>
              </a:spcAft>
              <a:buSzPts val="2700"/>
              <a:buChar char="»"/>
            </a:pPr>
            <a:r>
              <a:rPr lang="en-US" sz="2700"/>
              <a:t>Pruebas de </a:t>
            </a:r>
            <a:r>
              <a:rPr lang="en-US" sz="2700" b="1"/>
              <a:t>aceptación (ALFA y BETA)</a:t>
            </a:r>
            <a:endParaRPr b="1"/>
          </a:p>
          <a:p>
            <a:pPr marL="347472" lvl="1" indent="-342900" algn="l" rtl="0">
              <a:lnSpc>
                <a:spcPct val="90000"/>
              </a:lnSpc>
              <a:spcBef>
                <a:spcPts val="600"/>
              </a:spcBef>
              <a:spcAft>
                <a:spcPts val="0"/>
              </a:spcAft>
              <a:buClr>
                <a:srgbClr val="262626"/>
              </a:buClr>
              <a:buSzPts val="2400"/>
              <a:buChar char=" "/>
            </a:pPr>
            <a:r>
              <a:rPr lang="en-US"/>
              <a:t>Las realiza el usuario final en lugar del responsable del desarrollo del sistema, una prueba de aceptación puede ir desde algo informal, hasta la ejecución sistemática de una serie de pruebas bien planificadas. </a:t>
            </a:r>
            <a:endParaRPr/>
          </a:p>
          <a:p>
            <a:pPr marL="347472" lvl="1" indent="-342900" algn="l" rtl="0">
              <a:lnSpc>
                <a:spcPct val="90000"/>
              </a:lnSpc>
              <a:spcBef>
                <a:spcPts val="600"/>
              </a:spcBef>
              <a:spcAft>
                <a:spcPts val="0"/>
              </a:spcAft>
              <a:buClr>
                <a:srgbClr val="262626"/>
              </a:buClr>
              <a:buSzPts val="2400"/>
              <a:buChar char=" "/>
            </a:pPr>
            <a:r>
              <a:rPr lang="en-US"/>
              <a:t>Dentro de las Pruebas de aceptación se pueden encontrar: </a:t>
            </a:r>
            <a:endParaRPr/>
          </a:p>
          <a:p>
            <a:pPr marL="548640" lvl="2" indent="-548640" algn="l" rtl="0">
              <a:lnSpc>
                <a:spcPct val="90000"/>
              </a:lnSpc>
              <a:spcBef>
                <a:spcPts val="600"/>
              </a:spcBef>
              <a:spcAft>
                <a:spcPts val="0"/>
              </a:spcAft>
              <a:buClr>
                <a:srgbClr val="262626"/>
              </a:buClr>
              <a:buSzPts val="2000"/>
              <a:buChar char=" "/>
            </a:pPr>
            <a:r>
              <a:rPr lang="en-US"/>
              <a:t>Pruebas </a:t>
            </a:r>
            <a:r>
              <a:rPr lang="en-US" u="sng"/>
              <a:t>ALFA</a:t>
            </a:r>
            <a:r>
              <a:rPr lang="en-US"/>
              <a:t>: desarrolladores con clientes antes de liberar el producto.</a:t>
            </a:r>
            <a:endParaRPr/>
          </a:p>
          <a:p>
            <a:pPr marL="548640" lvl="2" indent="-548640" algn="l" rtl="0">
              <a:lnSpc>
                <a:spcPct val="90000"/>
              </a:lnSpc>
              <a:spcBef>
                <a:spcPts val="600"/>
              </a:spcBef>
              <a:spcAft>
                <a:spcPts val="0"/>
              </a:spcAft>
              <a:buClr>
                <a:srgbClr val="262626"/>
              </a:buClr>
              <a:buSzPts val="2000"/>
              <a:buChar char=" "/>
            </a:pPr>
            <a:r>
              <a:rPr lang="en-US"/>
              <a:t>Pruebas </a:t>
            </a:r>
            <a:r>
              <a:rPr lang="en-US" u="sng"/>
              <a:t>BETA</a:t>
            </a:r>
            <a:r>
              <a:rPr lang="en-US"/>
              <a:t>: seleccionando los clientes que efectuarán la prueba. El desarrollador no se encuentra presente.</a:t>
            </a:r>
            <a:endParaRPr/>
          </a:p>
        </p:txBody>
      </p:sp>
      <p:sp>
        <p:nvSpPr>
          <p:cNvPr id="356" name="Google Shape;356;p29"/>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Enfoque estratégico de pruebas</a:t>
            </a:r>
            <a:endParaRPr/>
          </a:p>
        </p:txBody>
      </p:sp>
      <p:sp>
        <p:nvSpPr>
          <p:cNvPr id="83" name="Google Shape;83;p3"/>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a:t>
            </a:fld>
            <a:endParaRPr/>
          </a:p>
        </p:txBody>
      </p:sp>
      <p:sp>
        <p:nvSpPr>
          <p:cNvPr id="84" name="Google Shape;84;p3"/>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85" name="Google Shape;85;p3"/>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52400" algn="just" rtl="0">
              <a:lnSpc>
                <a:spcPct val="85000"/>
              </a:lnSpc>
              <a:spcBef>
                <a:spcPts val="0"/>
              </a:spcBef>
              <a:spcAft>
                <a:spcPts val="0"/>
              </a:spcAft>
              <a:buSzPts val="2400"/>
              <a:buChar char="»"/>
            </a:pPr>
            <a:r>
              <a:rPr lang="en-US"/>
              <a:t>La prueba es un </a:t>
            </a:r>
            <a:r>
              <a:rPr lang="en-US" b="1" u="sng"/>
              <a:t>conjunto de actividades</a:t>
            </a:r>
            <a:r>
              <a:rPr lang="en-US"/>
              <a:t> que se planean con anticipación y se realizan de manera sistemática.</a:t>
            </a:r>
            <a:endParaRPr/>
          </a:p>
          <a:p>
            <a:pPr marL="91440" lvl="0" indent="-152400" algn="just" rtl="0">
              <a:lnSpc>
                <a:spcPct val="85000"/>
              </a:lnSpc>
              <a:spcBef>
                <a:spcPts val="1300"/>
              </a:spcBef>
              <a:spcAft>
                <a:spcPts val="0"/>
              </a:spcAft>
              <a:buSzPts val="2400"/>
              <a:buChar char="»"/>
            </a:pPr>
            <a:r>
              <a:rPr lang="en-US"/>
              <a:t>Conjunto de pasos en el que se incluyen técnicas y métodos específicos del diseño de casos de prueba.</a:t>
            </a:r>
            <a:endParaRPr/>
          </a:p>
          <a:p>
            <a:pPr marL="91440" lvl="0" indent="-152400" algn="just" rtl="0">
              <a:lnSpc>
                <a:spcPct val="85000"/>
              </a:lnSpc>
              <a:spcBef>
                <a:spcPts val="1300"/>
              </a:spcBef>
              <a:spcAft>
                <a:spcPts val="0"/>
              </a:spcAft>
              <a:buSzPts val="2400"/>
              <a:buChar char="»"/>
            </a:pPr>
            <a:r>
              <a:rPr lang="en-US"/>
              <a:t>Una estrategia de pruebas debe incluir pruebas de </a:t>
            </a:r>
            <a:r>
              <a:rPr lang="en-US" b="1" u="sng"/>
              <a:t>bajo nivel y de alto nivel </a:t>
            </a:r>
            <a:endParaRPr b="1"/>
          </a:p>
          <a:p>
            <a:pPr marL="91440" lvl="0" indent="-152400" algn="just" rtl="0">
              <a:lnSpc>
                <a:spcPct val="85000"/>
              </a:lnSpc>
              <a:spcBef>
                <a:spcPts val="1300"/>
              </a:spcBef>
              <a:spcAft>
                <a:spcPts val="0"/>
              </a:spcAft>
              <a:buSzPts val="2400"/>
              <a:buChar char="»"/>
            </a:pPr>
            <a:r>
              <a:rPr lang="en-US"/>
              <a:t>Las actividades de las estrategias de pruebas son parte de la </a:t>
            </a:r>
            <a:r>
              <a:rPr lang="en-US" b="1" u="sng"/>
              <a:t>Verificación y Validación </a:t>
            </a:r>
            <a:r>
              <a:rPr lang="en-US"/>
              <a:t>incluidas en el aseguramiento de la calidad del software</a:t>
            </a:r>
            <a:endParaRPr/>
          </a:p>
        </p:txBody>
      </p:sp>
      <p:sp>
        <p:nvSpPr>
          <p:cNvPr id="86" name="Google Shape;86;p3"/>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0"/>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Validación – aceptación ALFA</a:t>
            </a:r>
            <a:endParaRPr/>
          </a:p>
        </p:txBody>
      </p:sp>
      <p:sp>
        <p:nvSpPr>
          <p:cNvPr id="362" name="Google Shape;362;p30"/>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30</a:t>
            </a:fld>
            <a:endParaRPr/>
          </a:p>
        </p:txBody>
      </p:sp>
      <p:sp>
        <p:nvSpPr>
          <p:cNvPr id="363" name="Google Shape;363;p30"/>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364" name="Google Shape;364;p30"/>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71450" algn="l" rtl="0">
              <a:lnSpc>
                <a:spcPct val="90000"/>
              </a:lnSpc>
              <a:spcBef>
                <a:spcPts val="0"/>
              </a:spcBef>
              <a:spcAft>
                <a:spcPts val="0"/>
              </a:spcAft>
              <a:buSzPts val="2700"/>
              <a:buChar char="»"/>
            </a:pPr>
            <a:r>
              <a:rPr lang="en-US" sz="2700"/>
              <a:t>Se llevan a cabo, por un cliente, en el lugar de desarrollo. </a:t>
            </a:r>
            <a:endParaRPr/>
          </a:p>
          <a:p>
            <a:pPr marL="91440" lvl="0" indent="-171450" algn="l" rtl="0">
              <a:lnSpc>
                <a:spcPct val="90000"/>
              </a:lnSpc>
              <a:spcBef>
                <a:spcPts val="1300"/>
              </a:spcBef>
              <a:spcAft>
                <a:spcPts val="0"/>
              </a:spcAft>
              <a:buSzPts val="2700"/>
              <a:buChar char="»"/>
            </a:pPr>
            <a:r>
              <a:rPr lang="en-US" sz="2700"/>
              <a:t>Se usa el software de forma natural con el desarrollador como observador del usuario y registrando los errores y problemas de uso. </a:t>
            </a:r>
            <a:endParaRPr/>
          </a:p>
          <a:p>
            <a:pPr marL="91440" lvl="0" indent="-171450" algn="l" rtl="0">
              <a:lnSpc>
                <a:spcPct val="90000"/>
              </a:lnSpc>
              <a:spcBef>
                <a:spcPts val="1300"/>
              </a:spcBef>
              <a:spcAft>
                <a:spcPts val="0"/>
              </a:spcAft>
              <a:buSzPts val="2700"/>
              <a:buChar char="»"/>
            </a:pPr>
            <a:r>
              <a:rPr lang="en-US" sz="2700"/>
              <a:t>Las pruebas alfa se hacen  en un </a:t>
            </a:r>
            <a:r>
              <a:rPr lang="en-US" sz="2700" u="sng"/>
              <a:t>entorno controlado</a:t>
            </a:r>
            <a:r>
              <a:rPr lang="en-US" sz="2700"/>
              <a:t>. </a:t>
            </a:r>
            <a:endParaRPr/>
          </a:p>
          <a:p>
            <a:pPr marL="91440" lvl="0" indent="-171450" algn="l" rtl="0">
              <a:lnSpc>
                <a:spcPct val="90000"/>
              </a:lnSpc>
              <a:spcBef>
                <a:spcPts val="1300"/>
              </a:spcBef>
              <a:spcAft>
                <a:spcPts val="0"/>
              </a:spcAft>
              <a:buSzPts val="2700"/>
              <a:buChar char="»"/>
            </a:pPr>
            <a:r>
              <a:rPr lang="en-US" sz="2700"/>
              <a:t>Se realizan después de que todos los procedimientos de prueba básicos, como las pruebas unitarias y pruebas de integración se han completado, y se produce después de las pruebas del sistema. </a:t>
            </a:r>
            <a:endParaRPr/>
          </a:p>
          <a:p>
            <a:pPr marL="91440" lvl="0" indent="-171450" algn="l" rtl="0">
              <a:lnSpc>
                <a:spcPct val="90000"/>
              </a:lnSpc>
              <a:spcBef>
                <a:spcPts val="1300"/>
              </a:spcBef>
              <a:spcAft>
                <a:spcPts val="0"/>
              </a:spcAft>
              <a:buSzPts val="2700"/>
              <a:buChar char="»"/>
            </a:pPr>
            <a:r>
              <a:rPr lang="en-US" sz="2700"/>
              <a:t>Esta no es la versión final de software y cierta funcionalidad puede ser añadido al software incluso después de la prueba alfa.</a:t>
            </a:r>
            <a:endParaRPr/>
          </a:p>
        </p:txBody>
      </p:sp>
      <p:sp>
        <p:nvSpPr>
          <p:cNvPr id="365" name="Google Shape;365;p30"/>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1"/>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Validación – aceptación BETA</a:t>
            </a:r>
            <a:endParaRPr/>
          </a:p>
        </p:txBody>
      </p:sp>
      <p:sp>
        <p:nvSpPr>
          <p:cNvPr id="371" name="Google Shape;371;p31"/>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31</a:t>
            </a:fld>
            <a:endParaRPr/>
          </a:p>
        </p:txBody>
      </p:sp>
      <p:sp>
        <p:nvSpPr>
          <p:cNvPr id="372" name="Google Shape;372;p31"/>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373" name="Google Shape;373;p31"/>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58559" algn="l" rtl="0">
              <a:lnSpc>
                <a:spcPct val="80000"/>
              </a:lnSpc>
              <a:spcBef>
                <a:spcPts val="0"/>
              </a:spcBef>
              <a:spcAft>
                <a:spcPts val="0"/>
              </a:spcAft>
              <a:buSzPts val="2497"/>
              <a:buChar char="»"/>
            </a:pPr>
            <a:r>
              <a:rPr lang="en-US" sz="2497"/>
              <a:t>Se llevan a cabo por los usuarios finales del software en los lugares de trabajo de los clientes. </a:t>
            </a:r>
            <a:endParaRPr/>
          </a:p>
          <a:p>
            <a:pPr marL="91440" lvl="0" indent="-158559" algn="l" rtl="0">
              <a:lnSpc>
                <a:spcPct val="80000"/>
              </a:lnSpc>
              <a:spcBef>
                <a:spcPts val="1300"/>
              </a:spcBef>
              <a:spcAft>
                <a:spcPts val="0"/>
              </a:spcAft>
              <a:buSzPts val="2497"/>
              <a:buChar char="»"/>
            </a:pPr>
            <a:r>
              <a:rPr lang="en-US" sz="2497"/>
              <a:t>El desarrollador no está presente normalmente. Así, la prueba beta es una aplicación en vivo del software en un entorno que no puede ser controlado por el desarrollador. </a:t>
            </a:r>
            <a:endParaRPr/>
          </a:p>
          <a:p>
            <a:pPr marL="91440" lvl="0" indent="-158559" algn="l" rtl="0">
              <a:lnSpc>
                <a:spcPct val="80000"/>
              </a:lnSpc>
              <a:spcBef>
                <a:spcPts val="1300"/>
              </a:spcBef>
              <a:spcAft>
                <a:spcPts val="0"/>
              </a:spcAft>
              <a:buSzPts val="2497"/>
              <a:buChar char="»"/>
            </a:pPr>
            <a:r>
              <a:rPr lang="en-US" sz="2497"/>
              <a:t>El cliente registra todos los problemas que encuentra durante la prueba beta e informa a intervalos regulares al desarrollador. </a:t>
            </a:r>
            <a:endParaRPr/>
          </a:p>
          <a:p>
            <a:pPr marL="91440" lvl="0" indent="-158559" algn="l" rtl="0">
              <a:lnSpc>
                <a:spcPct val="80000"/>
              </a:lnSpc>
              <a:spcBef>
                <a:spcPts val="1300"/>
              </a:spcBef>
              <a:spcAft>
                <a:spcPts val="0"/>
              </a:spcAft>
              <a:buSzPts val="2497"/>
              <a:buChar char="»"/>
            </a:pPr>
            <a:r>
              <a:rPr lang="en-US" sz="2497"/>
              <a:t>Las pruebas beta es la última fase de las fases de prueba y se hace utilizando técnicas de caja negra. </a:t>
            </a:r>
            <a:endParaRPr/>
          </a:p>
          <a:p>
            <a:pPr marL="91440" lvl="0" indent="-158559" algn="l" rtl="0">
              <a:lnSpc>
                <a:spcPct val="80000"/>
              </a:lnSpc>
              <a:spcBef>
                <a:spcPts val="1300"/>
              </a:spcBef>
              <a:spcAft>
                <a:spcPts val="0"/>
              </a:spcAft>
              <a:buSzPts val="2497"/>
              <a:buChar char="»"/>
            </a:pPr>
            <a:r>
              <a:rPr lang="en-US" sz="2497"/>
              <a:t>A veces la versión beta también es liberada en el mercado, y en base a las modificaciones que se hacen comentarios de los usuarios o si no hay cambios en el software se libera.</a:t>
            </a:r>
            <a:endParaRPr/>
          </a:p>
        </p:txBody>
      </p:sp>
      <p:sp>
        <p:nvSpPr>
          <p:cNvPr id="374" name="Google Shape;374;p31"/>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2"/>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BETA</a:t>
            </a:r>
            <a:endParaRPr/>
          </a:p>
        </p:txBody>
      </p:sp>
      <p:sp>
        <p:nvSpPr>
          <p:cNvPr id="380" name="Google Shape;380;p32"/>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32</a:t>
            </a:fld>
            <a:endParaRPr/>
          </a:p>
        </p:txBody>
      </p:sp>
      <p:sp>
        <p:nvSpPr>
          <p:cNvPr id="381" name="Google Shape;381;p32"/>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382" name="Google Shape;382;p32"/>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300"/>
              </a:spcBef>
              <a:spcAft>
                <a:spcPts val="0"/>
              </a:spcAft>
              <a:buSzPts val="2700"/>
              <a:buNone/>
            </a:pPr>
            <a:r>
              <a:rPr lang="en-US" sz="2700"/>
              <a:t>Beta testers de App de Android </a:t>
            </a:r>
            <a:endParaRPr/>
          </a:p>
          <a:p>
            <a:pPr marL="0" lvl="0" indent="0" algn="l" rtl="0">
              <a:lnSpc>
                <a:spcPct val="90000"/>
              </a:lnSpc>
              <a:spcBef>
                <a:spcPts val="1300"/>
              </a:spcBef>
              <a:spcAft>
                <a:spcPts val="0"/>
              </a:spcAft>
              <a:buSzPts val="2700"/>
              <a:buNone/>
            </a:pPr>
            <a:r>
              <a:rPr lang="en-US" sz="2700"/>
              <a:t>¿Cómo hacer?</a:t>
            </a:r>
            <a:endParaRPr/>
          </a:p>
          <a:p>
            <a:pPr marL="457200" lvl="0" indent="-400050" algn="l" rtl="0">
              <a:lnSpc>
                <a:spcPct val="90000"/>
              </a:lnSpc>
              <a:spcBef>
                <a:spcPts val="1300"/>
              </a:spcBef>
              <a:spcAft>
                <a:spcPts val="0"/>
              </a:spcAft>
              <a:buSzPts val="2700"/>
              <a:buAutoNum type="arabicPeriod"/>
            </a:pPr>
            <a:r>
              <a:rPr lang="en-US" sz="2700"/>
              <a:t>Ir a Play Store</a:t>
            </a:r>
            <a:endParaRPr/>
          </a:p>
          <a:p>
            <a:pPr marL="457200" lvl="0" indent="-400050" algn="l" rtl="0">
              <a:lnSpc>
                <a:spcPct val="90000"/>
              </a:lnSpc>
              <a:spcBef>
                <a:spcPts val="0"/>
              </a:spcBef>
              <a:spcAft>
                <a:spcPts val="0"/>
              </a:spcAft>
              <a:buSzPts val="2700"/>
              <a:buAutoNum type="arabicPeriod"/>
            </a:pPr>
            <a:r>
              <a:rPr lang="en-US" sz="2700"/>
              <a:t>Buscar pestaña de Apps</a:t>
            </a:r>
            <a:endParaRPr/>
          </a:p>
          <a:p>
            <a:pPr marL="457200" lvl="0" indent="-400050" algn="l" rtl="0">
              <a:lnSpc>
                <a:spcPct val="90000"/>
              </a:lnSpc>
              <a:spcBef>
                <a:spcPts val="0"/>
              </a:spcBef>
              <a:spcAft>
                <a:spcPts val="0"/>
              </a:spcAft>
              <a:buSzPts val="2700"/>
              <a:buAutoNum type="arabicPeriod"/>
            </a:pPr>
            <a:r>
              <a:rPr lang="en-US" sz="2700"/>
              <a:t>Buscar opción Acceso Anticipado, (está al final)</a:t>
            </a:r>
            <a:endParaRPr/>
          </a:p>
          <a:p>
            <a:pPr marL="457200" lvl="0" indent="-400050" algn="l" rtl="0">
              <a:lnSpc>
                <a:spcPct val="90000"/>
              </a:lnSpc>
              <a:spcBef>
                <a:spcPts val="0"/>
              </a:spcBef>
              <a:spcAft>
                <a:spcPts val="0"/>
              </a:spcAft>
              <a:buSzPts val="2700"/>
              <a:buAutoNum type="arabicPeriod"/>
            </a:pPr>
            <a:r>
              <a:rPr lang="en-US" sz="2700"/>
              <a:t>Descargar la app que se quiera probar</a:t>
            </a:r>
            <a:endParaRPr/>
          </a:p>
          <a:p>
            <a:pPr marL="457200" lvl="0" indent="-400050" algn="l" rtl="0">
              <a:lnSpc>
                <a:spcPct val="90000"/>
              </a:lnSpc>
              <a:spcBef>
                <a:spcPts val="0"/>
              </a:spcBef>
              <a:spcAft>
                <a:spcPts val="0"/>
              </a:spcAft>
              <a:buSzPts val="2700"/>
              <a:buAutoNum type="arabicPeriod"/>
            </a:pPr>
            <a:r>
              <a:rPr lang="en-US" sz="2700"/>
              <a:t>Se habilitan mensajes privados con el desarrollador</a:t>
            </a:r>
            <a:endParaRPr/>
          </a:p>
          <a:p>
            <a:pPr marL="91440" lvl="0" indent="0" algn="l" rtl="0">
              <a:lnSpc>
                <a:spcPct val="90000"/>
              </a:lnSpc>
              <a:spcBef>
                <a:spcPts val="1300"/>
              </a:spcBef>
              <a:spcAft>
                <a:spcPts val="0"/>
              </a:spcAft>
              <a:buSzPts val="2700"/>
              <a:buNone/>
            </a:pPr>
            <a:endParaRPr sz="2700"/>
          </a:p>
        </p:txBody>
      </p:sp>
      <p:sp>
        <p:nvSpPr>
          <p:cNvPr id="383" name="Google Shape;383;p32"/>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pic>
        <p:nvPicPr>
          <p:cNvPr id="384" name="Google Shape;384;p32"/>
          <p:cNvPicPr preferRelativeResize="0"/>
          <p:nvPr/>
        </p:nvPicPr>
        <p:blipFill rotWithShape="1">
          <a:blip r:embed="rId3">
            <a:alphaModFix/>
          </a:blip>
          <a:srcRect t="4131"/>
          <a:stretch/>
        </p:blipFill>
        <p:spPr>
          <a:xfrm>
            <a:off x="8675775" y="283213"/>
            <a:ext cx="3429000" cy="6574775"/>
          </a:xfrm>
          <a:prstGeom prst="rect">
            <a:avLst/>
          </a:prstGeom>
          <a:noFill/>
          <a:ln>
            <a:noFill/>
          </a:ln>
        </p:spPr>
      </p:pic>
      <p:sp>
        <p:nvSpPr>
          <p:cNvPr id="385" name="Google Shape;385;p32"/>
          <p:cNvSpPr txBox="1"/>
          <p:nvPr/>
        </p:nvSpPr>
        <p:spPr>
          <a:xfrm>
            <a:off x="8264000" y="283225"/>
            <a:ext cx="252900" cy="42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386" name="Google Shape;386;p32"/>
          <p:cNvSpPr txBox="1"/>
          <p:nvPr/>
        </p:nvSpPr>
        <p:spPr>
          <a:xfrm>
            <a:off x="9569525" y="708025"/>
            <a:ext cx="252900" cy="42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387" name="Google Shape;387;p32"/>
          <p:cNvSpPr txBox="1"/>
          <p:nvPr/>
        </p:nvSpPr>
        <p:spPr>
          <a:xfrm>
            <a:off x="11289750" y="1132825"/>
            <a:ext cx="252900" cy="383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3"/>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Validación – aceptación BETA</a:t>
            </a:r>
            <a:endParaRPr/>
          </a:p>
        </p:txBody>
      </p:sp>
      <p:sp>
        <p:nvSpPr>
          <p:cNvPr id="393" name="Google Shape;393;p33"/>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33</a:t>
            </a:fld>
            <a:endParaRPr/>
          </a:p>
        </p:txBody>
      </p:sp>
      <p:sp>
        <p:nvSpPr>
          <p:cNvPr id="394" name="Google Shape;394;p33"/>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395" name="Google Shape;395;p33"/>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Autofit/>
          </a:bodyPr>
          <a:lstStyle/>
          <a:p>
            <a:pPr marL="91440" lvl="0" indent="-171450" algn="l" rtl="0">
              <a:lnSpc>
                <a:spcPct val="90000"/>
              </a:lnSpc>
              <a:spcBef>
                <a:spcPts val="0"/>
              </a:spcBef>
              <a:spcAft>
                <a:spcPts val="0"/>
              </a:spcAft>
              <a:buSzPts val="2700"/>
              <a:buChar char="»"/>
            </a:pPr>
            <a:r>
              <a:rPr lang="en-US" sz="2700"/>
              <a:t>Ejemplo de prueba beta:</a:t>
            </a:r>
            <a:endParaRPr/>
          </a:p>
          <a:p>
            <a:pPr marL="0" lvl="0" indent="0" algn="l" rtl="0">
              <a:lnSpc>
                <a:spcPct val="90000"/>
              </a:lnSpc>
              <a:spcBef>
                <a:spcPts val="1300"/>
              </a:spcBef>
              <a:spcAft>
                <a:spcPts val="0"/>
              </a:spcAft>
              <a:buSzPts val="2700"/>
              <a:buNone/>
            </a:pPr>
            <a:r>
              <a:rPr lang="en-US" sz="2700" u="sng">
                <a:solidFill>
                  <a:schemeClr val="hlink"/>
                </a:solidFill>
                <a:hlinkClick r:id="rId3"/>
              </a:rPr>
              <a:t>https://developer.apple.com/testflight/</a:t>
            </a:r>
            <a:endParaRPr sz="2700"/>
          </a:p>
          <a:p>
            <a:pPr marL="91440" lvl="0" indent="-171450" algn="l" rtl="0">
              <a:lnSpc>
                <a:spcPct val="90000"/>
              </a:lnSpc>
              <a:spcBef>
                <a:spcPts val="1300"/>
              </a:spcBef>
              <a:spcAft>
                <a:spcPts val="0"/>
              </a:spcAft>
              <a:buSzPts val="2700"/>
              <a:buChar char="»"/>
            </a:pPr>
            <a:r>
              <a:rPr lang="en-US" sz="2700"/>
              <a:t>La explicación de cómo desarrollar una prueba beta de pre lanzamiento de una App para Apple Store se puede ver en:</a:t>
            </a:r>
            <a:endParaRPr/>
          </a:p>
          <a:p>
            <a:pPr marL="0" lvl="0" indent="0" algn="l" rtl="0">
              <a:lnSpc>
                <a:spcPct val="90000"/>
              </a:lnSpc>
              <a:spcBef>
                <a:spcPts val="1300"/>
              </a:spcBef>
              <a:spcAft>
                <a:spcPts val="0"/>
              </a:spcAft>
              <a:buSzPts val="2700"/>
              <a:buNone/>
            </a:pPr>
            <a:r>
              <a:rPr lang="en-US" sz="2700" u="sng">
                <a:solidFill>
                  <a:schemeClr val="hlink"/>
                </a:solidFill>
                <a:hlinkClick r:id="rId4"/>
              </a:rPr>
              <a:t>https://developer.apple.com/library/content/documentation/LanguagesUtilities/Conceptual/iTunesConnect_Guide_ES/Chapters/BetaTestingTheApp.html</a:t>
            </a:r>
            <a:endParaRPr sz="2700"/>
          </a:p>
          <a:p>
            <a:pPr marL="91440" lvl="0" indent="0" algn="l" rtl="0">
              <a:lnSpc>
                <a:spcPct val="90000"/>
              </a:lnSpc>
              <a:spcBef>
                <a:spcPts val="1300"/>
              </a:spcBef>
              <a:spcAft>
                <a:spcPts val="0"/>
              </a:spcAft>
              <a:buSzPts val="2700"/>
              <a:buNone/>
            </a:pPr>
            <a:endParaRPr sz="2700"/>
          </a:p>
        </p:txBody>
      </p:sp>
      <p:sp>
        <p:nvSpPr>
          <p:cNvPr id="396" name="Google Shape;396;p33"/>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4"/>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 </a:t>
            </a:r>
            <a:br>
              <a:rPr lang="en-US"/>
            </a:br>
            <a:r>
              <a:rPr lang="en-US"/>
              <a:t>Pruebas de Validación – aceptación BETA</a:t>
            </a:r>
            <a:endParaRPr/>
          </a:p>
        </p:txBody>
      </p:sp>
      <p:sp>
        <p:nvSpPr>
          <p:cNvPr id="402" name="Google Shape;402;p34"/>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34</a:t>
            </a:fld>
            <a:endParaRPr/>
          </a:p>
        </p:txBody>
      </p:sp>
      <p:sp>
        <p:nvSpPr>
          <p:cNvPr id="403" name="Google Shape;403;p34"/>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404" name="Google Shape;404;p34"/>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71450" algn="l" rtl="0">
              <a:lnSpc>
                <a:spcPct val="90000"/>
              </a:lnSpc>
              <a:spcBef>
                <a:spcPts val="0"/>
              </a:spcBef>
              <a:spcAft>
                <a:spcPts val="0"/>
              </a:spcAft>
              <a:buSzPts val="2700"/>
              <a:buChar char="»"/>
            </a:pPr>
            <a:r>
              <a:rPr lang="en-US" sz="2700"/>
              <a:t>Lugares donde pueden ser beta tester:</a:t>
            </a:r>
            <a:endParaRPr/>
          </a:p>
          <a:p>
            <a:pPr marL="0" lvl="0" indent="0" algn="l" rtl="0">
              <a:lnSpc>
                <a:spcPct val="90000"/>
              </a:lnSpc>
              <a:spcBef>
                <a:spcPts val="0"/>
              </a:spcBef>
              <a:spcAft>
                <a:spcPts val="0"/>
              </a:spcAft>
              <a:buSzPts val="2800"/>
              <a:buNone/>
            </a:pPr>
            <a:endParaRPr sz="2700"/>
          </a:p>
          <a:p>
            <a:pPr marL="0" lvl="0" indent="0" algn="l" rtl="0">
              <a:lnSpc>
                <a:spcPct val="90000"/>
              </a:lnSpc>
              <a:spcBef>
                <a:spcPts val="0"/>
              </a:spcBef>
              <a:spcAft>
                <a:spcPts val="0"/>
              </a:spcAft>
              <a:buSzPts val="2800"/>
              <a:buNone/>
            </a:pPr>
            <a:endParaRPr sz="3000"/>
          </a:p>
          <a:p>
            <a:pPr marL="0" lvl="0" indent="0" algn="l" rtl="0">
              <a:lnSpc>
                <a:spcPct val="90000"/>
              </a:lnSpc>
              <a:spcBef>
                <a:spcPts val="0"/>
              </a:spcBef>
              <a:spcAft>
                <a:spcPts val="0"/>
              </a:spcAft>
              <a:buSzPts val="2800"/>
              <a:buNone/>
            </a:pPr>
            <a:r>
              <a:rPr lang="en-US" sz="3000" u="sng">
                <a:solidFill>
                  <a:schemeClr val="hlink"/>
                </a:solidFill>
                <a:latin typeface="Arial"/>
                <a:ea typeface="Arial"/>
                <a:cs typeface="Arial"/>
                <a:sym typeface="Arial"/>
                <a:hlinkClick r:id="rId3"/>
              </a:rPr>
              <a:t>https://www.usertesting.com/</a:t>
            </a:r>
            <a:endParaRPr sz="3000"/>
          </a:p>
          <a:p>
            <a:pPr marL="0" lvl="0" indent="0" algn="l" rtl="0">
              <a:lnSpc>
                <a:spcPct val="90000"/>
              </a:lnSpc>
              <a:spcBef>
                <a:spcPts val="0"/>
              </a:spcBef>
              <a:spcAft>
                <a:spcPts val="0"/>
              </a:spcAft>
              <a:buSzPts val="2800"/>
              <a:buNone/>
            </a:pPr>
            <a:endParaRPr sz="3000"/>
          </a:p>
          <a:p>
            <a:pPr marL="0" lvl="0" indent="0" algn="l" rtl="0">
              <a:lnSpc>
                <a:spcPct val="90000"/>
              </a:lnSpc>
              <a:spcBef>
                <a:spcPts val="0"/>
              </a:spcBef>
              <a:spcAft>
                <a:spcPts val="0"/>
              </a:spcAft>
              <a:buSzPts val="2800"/>
              <a:buNone/>
            </a:pPr>
            <a:endParaRPr sz="3000"/>
          </a:p>
          <a:p>
            <a:pPr marL="0" lvl="0" indent="0" algn="l" rtl="0">
              <a:lnSpc>
                <a:spcPct val="90000"/>
              </a:lnSpc>
              <a:spcBef>
                <a:spcPts val="0"/>
              </a:spcBef>
              <a:spcAft>
                <a:spcPts val="0"/>
              </a:spcAft>
              <a:buSzPts val="2800"/>
              <a:buNone/>
            </a:pPr>
            <a:r>
              <a:rPr lang="en-US" sz="3000" u="sng">
                <a:solidFill>
                  <a:schemeClr val="hlink"/>
                </a:solidFill>
                <a:latin typeface="Arial"/>
                <a:ea typeface="Arial"/>
                <a:cs typeface="Arial"/>
                <a:sym typeface="Arial"/>
                <a:hlinkClick r:id="rId4"/>
              </a:rPr>
              <a:t>https://www.utest.com/</a:t>
            </a:r>
            <a:endParaRPr sz="3000"/>
          </a:p>
          <a:p>
            <a:pPr marL="0" lvl="0" indent="0" algn="l" rtl="0">
              <a:lnSpc>
                <a:spcPct val="90000"/>
              </a:lnSpc>
              <a:spcBef>
                <a:spcPts val="0"/>
              </a:spcBef>
              <a:spcAft>
                <a:spcPts val="0"/>
              </a:spcAft>
              <a:buSzPts val="2800"/>
              <a:buNone/>
            </a:pPr>
            <a:endParaRPr sz="3000"/>
          </a:p>
          <a:p>
            <a:pPr marL="0" lvl="0" indent="0" algn="l" rtl="0">
              <a:lnSpc>
                <a:spcPct val="90000"/>
              </a:lnSpc>
              <a:spcBef>
                <a:spcPts val="0"/>
              </a:spcBef>
              <a:spcAft>
                <a:spcPts val="0"/>
              </a:spcAft>
              <a:buSzPts val="2800"/>
              <a:buNone/>
            </a:pPr>
            <a:endParaRPr sz="3000"/>
          </a:p>
          <a:p>
            <a:pPr marL="0" lvl="0" indent="0" algn="l" rtl="0">
              <a:lnSpc>
                <a:spcPct val="90000"/>
              </a:lnSpc>
              <a:spcBef>
                <a:spcPts val="0"/>
              </a:spcBef>
              <a:spcAft>
                <a:spcPts val="0"/>
              </a:spcAft>
              <a:buSzPts val="2800"/>
              <a:buNone/>
            </a:pPr>
            <a:r>
              <a:rPr lang="en-US" sz="2400" u="sng">
                <a:solidFill>
                  <a:schemeClr val="hlink"/>
                </a:solidFill>
                <a:latin typeface="Arial"/>
                <a:ea typeface="Arial"/>
                <a:cs typeface="Arial"/>
                <a:sym typeface="Arial"/>
                <a:hlinkClick r:id="rId5"/>
              </a:rPr>
              <a:t>Beta Testers: Únete a la comunidad de BetaTesting hoy</a:t>
            </a:r>
            <a:endParaRPr sz="4300"/>
          </a:p>
        </p:txBody>
      </p:sp>
      <p:sp>
        <p:nvSpPr>
          <p:cNvPr id="405" name="Google Shape;405;p34"/>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1e37e07c6ab_0_1"/>
          <p:cNvSpPr txBox="1">
            <a:spLocks noGrp="1"/>
          </p:cNvSpPr>
          <p:nvPr>
            <p:ph type="title"/>
          </p:nvPr>
        </p:nvSpPr>
        <p:spPr>
          <a:xfrm>
            <a:off x="339702" y="3072984"/>
            <a:ext cx="2247600" cy="828126"/>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85000"/>
              </a:lnSpc>
              <a:spcBef>
                <a:spcPts val="0"/>
              </a:spcBef>
              <a:spcAft>
                <a:spcPts val="0"/>
              </a:spcAft>
              <a:buSzPct val="133333"/>
              <a:buNone/>
            </a:pPr>
            <a:r>
              <a:rPr lang="en-US" dirty="0"/>
              <a:t>Una </a:t>
            </a:r>
            <a:r>
              <a:rPr lang="en-US" dirty="0" err="1"/>
              <a:t>estrategia</a:t>
            </a:r>
            <a:r>
              <a:rPr lang="en-US" dirty="0"/>
              <a:t> possible de </a:t>
            </a:r>
            <a:r>
              <a:rPr lang="en-US" dirty="0" err="1"/>
              <a:t>pruebas</a:t>
            </a:r>
            <a:endParaRPr dirty="0"/>
          </a:p>
        </p:txBody>
      </p:sp>
      <p:sp>
        <p:nvSpPr>
          <p:cNvPr id="412" name="Google Shape;412;g1e37e07c6ab_0_1"/>
          <p:cNvSpPr txBox="1">
            <a:spLocks noGrp="1"/>
          </p:cNvSpPr>
          <p:nvPr>
            <p:ph type="sldNum" idx="12"/>
          </p:nvPr>
        </p:nvSpPr>
        <p:spPr>
          <a:xfrm>
            <a:off x="9249399" y="2852610"/>
            <a:ext cx="2926200" cy="1048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0300"/>
              <a:buFont typeface="Arial"/>
              <a:buNone/>
            </a:pPr>
            <a:fld id="{00000000-1234-1234-1234-123412341234}" type="slidenum">
              <a:rPr lang="en-US"/>
              <a:t>35</a:t>
            </a:fld>
            <a:endParaRPr/>
          </a:p>
        </p:txBody>
      </p:sp>
      <p:sp>
        <p:nvSpPr>
          <p:cNvPr id="413" name="Google Shape;413;g1e37e07c6ab_0_1"/>
          <p:cNvSpPr txBox="1">
            <a:spLocks noGrp="1"/>
          </p:cNvSpPr>
          <p:nvPr>
            <p:ph type="body" idx="1"/>
          </p:nvPr>
        </p:nvSpPr>
        <p:spPr>
          <a:xfrm>
            <a:off x="5951984" y="6509534"/>
            <a:ext cx="2162400" cy="305400"/>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0"/>
              </a:spcBef>
              <a:spcAft>
                <a:spcPts val="0"/>
              </a:spcAft>
              <a:buSzPts val="2800"/>
              <a:buNone/>
            </a:pPr>
            <a:endParaRPr/>
          </a:p>
        </p:txBody>
      </p:sp>
      <p:pic>
        <p:nvPicPr>
          <p:cNvPr id="414" name="Google Shape;414;g1e37e07c6ab_0_1"/>
          <p:cNvPicPr preferRelativeResize="0"/>
          <p:nvPr/>
        </p:nvPicPr>
        <p:blipFill rotWithShape="1">
          <a:blip r:embed="rId3">
            <a:alphaModFix/>
          </a:blip>
          <a:srcRect/>
          <a:stretch/>
        </p:blipFill>
        <p:spPr>
          <a:xfrm>
            <a:off x="2470750" y="0"/>
            <a:ext cx="9704852" cy="6858001"/>
          </a:xfrm>
          <a:prstGeom prst="rect">
            <a:avLst/>
          </a:prstGeom>
          <a:noFill/>
          <a:ln>
            <a:noFill/>
          </a:ln>
        </p:spPr>
      </p:pic>
      <p:sp>
        <p:nvSpPr>
          <p:cNvPr id="415" name="Google Shape;415;g1e37e07c6ab_0_1"/>
          <p:cNvSpPr txBox="1"/>
          <p:nvPr/>
        </p:nvSpPr>
        <p:spPr>
          <a:xfrm>
            <a:off x="317650" y="6513200"/>
            <a:ext cx="9028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Imagen tomada de https://www.gestiopolis.com/sistema-gestion-pruebas-soluciones-erp-enfocadas-paquetes-odoo-cuba/</a:t>
            </a:r>
            <a:endParaRPr sz="1000" b="0" i="0" u="none" strike="noStrike" cap="non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9"/>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Prueba de entornos especializados </a:t>
            </a:r>
            <a:endParaRPr/>
          </a:p>
        </p:txBody>
      </p:sp>
      <p:sp>
        <p:nvSpPr>
          <p:cNvPr id="425" name="Google Shape;425;p39"/>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36</a:t>
            </a:fld>
            <a:endParaRPr/>
          </a:p>
        </p:txBody>
      </p:sp>
      <p:sp>
        <p:nvSpPr>
          <p:cNvPr id="426" name="Google Shape;426;p39"/>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427" name="Google Shape;427;p39"/>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n-US" dirty="0"/>
              <a:t> A </a:t>
            </a:r>
            <a:r>
              <a:rPr lang="en-US" dirty="0" err="1"/>
              <a:t>medida</a:t>
            </a:r>
            <a:r>
              <a:rPr lang="en-US" dirty="0"/>
              <a:t> que </a:t>
            </a:r>
            <a:r>
              <a:rPr lang="en-US" dirty="0" err="1"/>
              <a:t>el</a:t>
            </a:r>
            <a:r>
              <a:rPr lang="en-US" dirty="0"/>
              <a:t> software se </a:t>
            </a:r>
            <a:r>
              <a:rPr lang="en-US" dirty="0" err="1"/>
              <a:t>hace</a:t>
            </a:r>
            <a:r>
              <a:rPr lang="en-US" dirty="0"/>
              <a:t> </a:t>
            </a:r>
            <a:r>
              <a:rPr lang="en-US" dirty="0" err="1"/>
              <a:t>más</a:t>
            </a:r>
            <a:r>
              <a:rPr lang="en-US" dirty="0"/>
              <a:t> </a:t>
            </a:r>
            <a:r>
              <a:rPr lang="en-US" dirty="0" err="1"/>
              <a:t>complejo</a:t>
            </a:r>
            <a:r>
              <a:rPr lang="en-US" dirty="0"/>
              <a:t>, </a:t>
            </a:r>
            <a:r>
              <a:rPr lang="en-US" dirty="0" err="1"/>
              <a:t>crece</a:t>
            </a:r>
            <a:r>
              <a:rPr lang="en-US" dirty="0"/>
              <a:t> también la </a:t>
            </a:r>
            <a:r>
              <a:rPr lang="en-US" dirty="0" err="1"/>
              <a:t>necesidad</a:t>
            </a:r>
            <a:r>
              <a:rPr lang="en-US" dirty="0"/>
              <a:t> de </a:t>
            </a:r>
            <a:r>
              <a:rPr lang="en-US" dirty="0" err="1"/>
              <a:t>enfoques</a:t>
            </a:r>
            <a:r>
              <a:rPr lang="en-US" dirty="0"/>
              <a:t> de </a:t>
            </a:r>
            <a:r>
              <a:rPr lang="en-US" dirty="0" err="1"/>
              <a:t>pruebas</a:t>
            </a:r>
            <a:r>
              <a:rPr lang="en-US" dirty="0"/>
              <a:t> </a:t>
            </a:r>
            <a:r>
              <a:rPr lang="en-US" dirty="0" err="1"/>
              <a:t>especializados</a:t>
            </a:r>
            <a:r>
              <a:rPr lang="en-US" dirty="0"/>
              <a:t>.</a:t>
            </a:r>
            <a:endParaRPr dirty="0"/>
          </a:p>
          <a:p>
            <a:pPr marL="91440" lvl="0" indent="-152400" algn="l" rtl="0">
              <a:lnSpc>
                <a:spcPct val="85000"/>
              </a:lnSpc>
              <a:spcBef>
                <a:spcPts val="1300"/>
              </a:spcBef>
              <a:spcAft>
                <a:spcPts val="0"/>
              </a:spcAft>
              <a:buClr>
                <a:srgbClr val="C00000"/>
              </a:buClr>
              <a:buSzPts val="2400"/>
              <a:buFont typeface="Arial"/>
              <a:buChar char="»"/>
            </a:pPr>
            <a:r>
              <a:rPr lang="en-US" dirty="0" err="1"/>
              <a:t>Pruebas</a:t>
            </a:r>
            <a:r>
              <a:rPr lang="en-US" dirty="0"/>
              <a:t> de interfaces </a:t>
            </a:r>
            <a:r>
              <a:rPr lang="en-US" dirty="0" err="1"/>
              <a:t>gráficas</a:t>
            </a:r>
            <a:endParaRPr dirty="0"/>
          </a:p>
          <a:p>
            <a:pPr marL="91440" lvl="0" indent="-152400" algn="l" rtl="0">
              <a:lnSpc>
                <a:spcPct val="85000"/>
              </a:lnSpc>
              <a:spcBef>
                <a:spcPts val="1300"/>
              </a:spcBef>
              <a:spcAft>
                <a:spcPts val="0"/>
              </a:spcAft>
              <a:buClr>
                <a:srgbClr val="C00000"/>
              </a:buClr>
              <a:buSzPts val="2400"/>
              <a:buFont typeface="Arial"/>
              <a:buChar char="»"/>
            </a:pPr>
            <a:r>
              <a:rPr lang="en-US" dirty="0" err="1"/>
              <a:t>Pruebas</a:t>
            </a:r>
            <a:r>
              <a:rPr lang="en-US" dirty="0"/>
              <a:t> de </a:t>
            </a:r>
            <a:r>
              <a:rPr lang="en-US" dirty="0" err="1"/>
              <a:t>arquitecturas</a:t>
            </a:r>
            <a:r>
              <a:rPr lang="en-US" dirty="0"/>
              <a:t> </a:t>
            </a:r>
            <a:r>
              <a:rPr lang="en-US" dirty="0" err="1"/>
              <a:t>cliente-servidor</a:t>
            </a:r>
            <a:endParaRPr dirty="0"/>
          </a:p>
          <a:p>
            <a:pPr marL="91440" lvl="0" indent="-152400" algn="l" rtl="0">
              <a:lnSpc>
                <a:spcPct val="85000"/>
              </a:lnSpc>
              <a:spcBef>
                <a:spcPts val="1300"/>
              </a:spcBef>
              <a:spcAft>
                <a:spcPts val="0"/>
              </a:spcAft>
              <a:buClr>
                <a:srgbClr val="C00000"/>
              </a:buClr>
              <a:buSzPts val="2400"/>
              <a:buFont typeface="Arial"/>
              <a:buChar char="»"/>
            </a:pPr>
            <a:r>
              <a:rPr lang="en-US" dirty="0" err="1"/>
              <a:t>Pruebas</a:t>
            </a:r>
            <a:r>
              <a:rPr lang="en-US" dirty="0"/>
              <a:t> de la </a:t>
            </a:r>
            <a:r>
              <a:rPr lang="en-US" dirty="0" err="1"/>
              <a:t>documentación</a:t>
            </a:r>
            <a:r>
              <a:rPr lang="en-US" dirty="0"/>
              <a:t> y </a:t>
            </a:r>
            <a:r>
              <a:rPr lang="en-US" dirty="0" err="1"/>
              <a:t>ayuda</a:t>
            </a:r>
            <a:endParaRPr dirty="0"/>
          </a:p>
          <a:p>
            <a:pPr marL="91440" lvl="0" indent="-152400" algn="l" rtl="0">
              <a:lnSpc>
                <a:spcPct val="85000"/>
              </a:lnSpc>
              <a:spcBef>
                <a:spcPts val="1300"/>
              </a:spcBef>
              <a:spcAft>
                <a:spcPts val="0"/>
              </a:spcAft>
              <a:buClr>
                <a:srgbClr val="C00000"/>
              </a:buClr>
              <a:buSzPts val="2400"/>
              <a:buFont typeface="Arial"/>
              <a:buChar char="»"/>
            </a:pPr>
            <a:r>
              <a:rPr lang="en-US" dirty="0" err="1"/>
              <a:t>Pruebas</a:t>
            </a:r>
            <a:r>
              <a:rPr lang="en-US" dirty="0"/>
              <a:t> de </a:t>
            </a:r>
            <a:r>
              <a:rPr lang="en-US" dirty="0" err="1"/>
              <a:t>sistema</a:t>
            </a:r>
            <a:r>
              <a:rPr lang="en-US" dirty="0"/>
              <a:t> </a:t>
            </a:r>
            <a:r>
              <a:rPr lang="en-US" dirty="0" err="1"/>
              <a:t>en</a:t>
            </a:r>
            <a:r>
              <a:rPr lang="en-US" dirty="0"/>
              <a:t> </a:t>
            </a:r>
            <a:r>
              <a:rPr lang="en-US" dirty="0" err="1"/>
              <a:t>tiempo</a:t>
            </a:r>
            <a:r>
              <a:rPr lang="en-US" dirty="0"/>
              <a:t> real </a:t>
            </a:r>
            <a:endParaRPr dirty="0"/>
          </a:p>
          <a:p>
            <a:pPr marL="91440" lvl="0" indent="0" algn="l" rtl="0">
              <a:lnSpc>
                <a:spcPct val="85000"/>
              </a:lnSpc>
              <a:spcBef>
                <a:spcPts val="1300"/>
              </a:spcBef>
              <a:spcAft>
                <a:spcPts val="0"/>
              </a:spcAft>
              <a:buClr>
                <a:srgbClr val="C00000"/>
              </a:buClr>
              <a:buSzPts val="2400"/>
              <a:buFont typeface="Arial"/>
              <a:buNone/>
            </a:pPr>
            <a:endParaRPr dirty="0"/>
          </a:p>
        </p:txBody>
      </p:sp>
      <p:sp>
        <p:nvSpPr>
          <p:cNvPr id="428" name="Google Shape;428;p39"/>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Prueba de entornos especializados </a:t>
            </a:r>
            <a:br>
              <a:rPr lang="en-US"/>
            </a:br>
            <a:r>
              <a:rPr lang="en-US"/>
              <a:t>Prueba de arquitectura cliente-servidor</a:t>
            </a:r>
            <a:endParaRPr/>
          </a:p>
        </p:txBody>
      </p:sp>
      <p:sp>
        <p:nvSpPr>
          <p:cNvPr id="438" name="Google Shape;438;p40"/>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37</a:t>
            </a:fld>
            <a:endParaRPr/>
          </a:p>
        </p:txBody>
      </p:sp>
      <p:sp>
        <p:nvSpPr>
          <p:cNvPr id="439" name="Google Shape;439;p40"/>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440" name="Google Shape;440;p40"/>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306000" lvl="0" indent="-306000" algn="l" rtl="0">
              <a:lnSpc>
                <a:spcPct val="85000"/>
              </a:lnSpc>
              <a:spcBef>
                <a:spcPts val="0"/>
              </a:spcBef>
              <a:spcAft>
                <a:spcPts val="0"/>
              </a:spcAft>
              <a:buSzPts val="2000"/>
              <a:buChar char="»"/>
            </a:pPr>
            <a:r>
              <a:rPr lang="en-US" sz="2000" dirty="0" err="1"/>
              <a:t>Pruebas</a:t>
            </a:r>
            <a:r>
              <a:rPr lang="en-US" sz="2000" dirty="0"/>
              <a:t> de </a:t>
            </a:r>
            <a:r>
              <a:rPr lang="en-US" sz="2000" dirty="0" err="1"/>
              <a:t>funcionalidad</a:t>
            </a:r>
            <a:r>
              <a:rPr lang="en-US" sz="2000" dirty="0"/>
              <a:t> de la </a:t>
            </a:r>
            <a:r>
              <a:rPr lang="en-US" sz="2000" dirty="0" err="1"/>
              <a:t>aplicación</a:t>
            </a:r>
            <a:r>
              <a:rPr lang="en-US" sz="2000" dirty="0"/>
              <a:t> </a:t>
            </a:r>
            <a:endParaRPr dirty="0"/>
          </a:p>
          <a:p>
            <a:pPr marL="306000" lvl="0" indent="-306000" algn="l" rtl="0">
              <a:lnSpc>
                <a:spcPct val="85000"/>
              </a:lnSpc>
              <a:spcBef>
                <a:spcPts val="1300"/>
              </a:spcBef>
              <a:spcAft>
                <a:spcPts val="0"/>
              </a:spcAft>
              <a:buSzPts val="2000"/>
              <a:buChar char="»"/>
            </a:pPr>
            <a:r>
              <a:rPr lang="en-US" sz="2000" dirty="0" err="1"/>
              <a:t>Prueba</a:t>
            </a:r>
            <a:r>
              <a:rPr lang="en-US" sz="2000" dirty="0"/>
              <a:t> de </a:t>
            </a:r>
            <a:r>
              <a:rPr lang="en-US" sz="2000" dirty="0" err="1"/>
              <a:t>servidor</a:t>
            </a:r>
            <a:endParaRPr dirty="0"/>
          </a:p>
          <a:p>
            <a:pPr marL="630000" lvl="1" indent="-306000" algn="l" rtl="0">
              <a:lnSpc>
                <a:spcPct val="85000"/>
              </a:lnSpc>
              <a:spcBef>
                <a:spcPts val="600"/>
              </a:spcBef>
              <a:spcAft>
                <a:spcPts val="0"/>
              </a:spcAft>
              <a:buClr>
                <a:srgbClr val="262626"/>
              </a:buClr>
              <a:buSzPts val="1800"/>
              <a:buChar char=" "/>
            </a:pPr>
            <a:r>
              <a:rPr lang="en-US" sz="1800" dirty="0" err="1"/>
              <a:t>Probar</a:t>
            </a:r>
            <a:r>
              <a:rPr lang="en-US" sz="1800" dirty="0"/>
              <a:t> las </a:t>
            </a:r>
            <a:r>
              <a:rPr lang="en-US" sz="1800" dirty="0" err="1"/>
              <a:t>funciones</a:t>
            </a:r>
            <a:r>
              <a:rPr lang="en-US" sz="1800" dirty="0"/>
              <a:t> de </a:t>
            </a:r>
            <a:r>
              <a:rPr lang="en-US" sz="1800" dirty="0" err="1"/>
              <a:t>coordinación</a:t>
            </a:r>
            <a:r>
              <a:rPr lang="en-US" sz="1800" dirty="0"/>
              <a:t> y </a:t>
            </a:r>
            <a:r>
              <a:rPr lang="en-US" sz="1800" dirty="0" err="1"/>
              <a:t>manejo</a:t>
            </a:r>
            <a:r>
              <a:rPr lang="en-US" sz="1800" dirty="0"/>
              <a:t> de </a:t>
            </a:r>
            <a:r>
              <a:rPr lang="en-US" sz="1800" dirty="0" err="1"/>
              <a:t>datos</a:t>
            </a:r>
            <a:r>
              <a:rPr lang="en-US" sz="1800" dirty="0"/>
              <a:t> del </a:t>
            </a:r>
            <a:r>
              <a:rPr lang="en-US" sz="1800" dirty="0" err="1"/>
              <a:t>servidor</a:t>
            </a:r>
            <a:r>
              <a:rPr lang="en-US" sz="1800" dirty="0"/>
              <a:t>.</a:t>
            </a:r>
            <a:endParaRPr dirty="0"/>
          </a:p>
          <a:p>
            <a:pPr marL="630000" lvl="1" indent="-306000" algn="l" rtl="0">
              <a:lnSpc>
                <a:spcPct val="85000"/>
              </a:lnSpc>
              <a:spcBef>
                <a:spcPts val="600"/>
              </a:spcBef>
              <a:spcAft>
                <a:spcPts val="0"/>
              </a:spcAft>
              <a:buClr>
                <a:srgbClr val="262626"/>
              </a:buClr>
              <a:buSzPts val="1800"/>
              <a:buChar char=" "/>
            </a:pPr>
            <a:r>
              <a:rPr lang="en-US" sz="1800" dirty="0" err="1"/>
              <a:t>Desempeño</a:t>
            </a:r>
            <a:r>
              <a:rPr lang="en-US" sz="1800" dirty="0"/>
              <a:t> del </a:t>
            </a:r>
            <a:r>
              <a:rPr lang="en-US" sz="1800" dirty="0" err="1"/>
              <a:t>servidor</a:t>
            </a:r>
            <a:r>
              <a:rPr lang="en-US" sz="1800" dirty="0"/>
              <a:t> (</a:t>
            </a:r>
            <a:r>
              <a:rPr lang="en-US" sz="1800" dirty="0" err="1"/>
              <a:t>tiempo</a:t>
            </a:r>
            <a:r>
              <a:rPr lang="en-US" sz="1800" dirty="0"/>
              <a:t> de </a:t>
            </a:r>
            <a:r>
              <a:rPr lang="en-US" sz="1800" dirty="0" err="1"/>
              <a:t>respuesta</a:t>
            </a:r>
            <a:r>
              <a:rPr lang="en-US" sz="1800" dirty="0"/>
              <a:t> y </a:t>
            </a:r>
            <a:r>
              <a:rPr lang="en-US" sz="1800" dirty="0" err="1"/>
              <a:t>procesamiento</a:t>
            </a:r>
            <a:r>
              <a:rPr lang="en-US" sz="1800" dirty="0"/>
              <a:t> total de </a:t>
            </a:r>
            <a:r>
              <a:rPr lang="en-US" sz="1800" dirty="0" err="1"/>
              <a:t>los</a:t>
            </a:r>
            <a:r>
              <a:rPr lang="en-US" sz="1800" dirty="0"/>
              <a:t> </a:t>
            </a:r>
            <a:r>
              <a:rPr lang="en-US" sz="1800" dirty="0" err="1"/>
              <a:t>datos</a:t>
            </a:r>
            <a:r>
              <a:rPr lang="en-US" sz="1800" dirty="0"/>
              <a:t>)</a:t>
            </a:r>
            <a:endParaRPr dirty="0"/>
          </a:p>
          <a:p>
            <a:pPr marL="306000" lvl="0" indent="-306000" algn="l" rtl="0">
              <a:lnSpc>
                <a:spcPct val="85000"/>
              </a:lnSpc>
              <a:spcBef>
                <a:spcPts val="1300"/>
              </a:spcBef>
              <a:spcAft>
                <a:spcPts val="0"/>
              </a:spcAft>
              <a:buSzPts val="2000"/>
              <a:buChar char="»"/>
            </a:pPr>
            <a:r>
              <a:rPr lang="en-US" sz="2000" dirty="0" err="1"/>
              <a:t>Prueba</a:t>
            </a:r>
            <a:r>
              <a:rPr lang="en-US" sz="2000" dirty="0"/>
              <a:t> de base de </a:t>
            </a:r>
            <a:r>
              <a:rPr lang="en-US" sz="2000" dirty="0" err="1"/>
              <a:t>datos</a:t>
            </a:r>
            <a:endParaRPr dirty="0"/>
          </a:p>
          <a:p>
            <a:pPr marL="630000" lvl="1" indent="-306000" algn="l" rtl="0">
              <a:lnSpc>
                <a:spcPct val="85000"/>
              </a:lnSpc>
              <a:spcBef>
                <a:spcPts val="600"/>
              </a:spcBef>
              <a:spcAft>
                <a:spcPts val="0"/>
              </a:spcAft>
              <a:buClr>
                <a:srgbClr val="262626"/>
              </a:buClr>
              <a:buSzPts val="1800"/>
              <a:buChar char=" "/>
            </a:pPr>
            <a:r>
              <a:rPr lang="en-US" sz="1800" dirty="0" err="1"/>
              <a:t>Probar</a:t>
            </a:r>
            <a:r>
              <a:rPr lang="en-US" sz="1800" dirty="0"/>
              <a:t> la </a:t>
            </a:r>
            <a:r>
              <a:rPr lang="en-US" sz="1800" dirty="0" err="1"/>
              <a:t>exactitud</a:t>
            </a:r>
            <a:r>
              <a:rPr lang="en-US" sz="1800" dirty="0"/>
              <a:t> e </a:t>
            </a:r>
            <a:r>
              <a:rPr lang="en-US" sz="1800" dirty="0" err="1"/>
              <a:t>integridad</a:t>
            </a:r>
            <a:r>
              <a:rPr lang="en-US" sz="1800" dirty="0"/>
              <a:t> de </a:t>
            </a:r>
            <a:r>
              <a:rPr lang="en-US" sz="1800" dirty="0" err="1"/>
              <a:t>los</a:t>
            </a:r>
            <a:r>
              <a:rPr lang="en-US" sz="1800" dirty="0"/>
              <a:t> </a:t>
            </a:r>
            <a:r>
              <a:rPr lang="en-US" sz="1800" dirty="0" err="1"/>
              <a:t>datos</a:t>
            </a:r>
            <a:r>
              <a:rPr lang="en-US" sz="1800" dirty="0"/>
              <a:t>, </a:t>
            </a:r>
            <a:r>
              <a:rPr lang="en-US" sz="1800" dirty="0" err="1"/>
              <a:t>examinar</a:t>
            </a:r>
            <a:r>
              <a:rPr lang="en-US" sz="1800" dirty="0"/>
              <a:t> </a:t>
            </a:r>
            <a:r>
              <a:rPr lang="en-US" sz="1800" dirty="0" err="1"/>
              <a:t>transacciones</a:t>
            </a:r>
            <a:r>
              <a:rPr lang="en-US" sz="1800" dirty="0"/>
              <a:t>, </a:t>
            </a:r>
            <a:r>
              <a:rPr lang="en-US" sz="1800" dirty="0" err="1"/>
              <a:t>asegurar</a:t>
            </a:r>
            <a:r>
              <a:rPr lang="en-US" sz="1800" dirty="0"/>
              <a:t> que se </a:t>
            </a:r>
            <a:r>
              <a:rPr lang="en-US" sz="1800" dirty="0" err="1"/>
              <a:t>almacenan</a:t>
            </a:r>
            <a:r>
              <a:rPr lang="en-US" sz="1800" dirty="0"/>
              <a:t>, </a:t>
            </a:r>
            <a:r>
              <a:rPr lang="en-US" sz="1800" dirty="0" err="1"/>
              <a:t>actualizan</a:t>
            </a:r>
            <a:r>
              <a:rPr lang="en-US" sz="1800" dirty="0"/>
              <a:t> y </a:t>
            </a:r>
            <a:r>
              <a:rPr lang="en-US" sz="1800" dirty="0" err="1"/>
              <a:t>recuperan</a:t>
            </a:r>
            <a:r>
              <a:rPr lang="en-US" sz="1800" dirty="0"/>
              <a:t> </a:t>
            </a:r>
            <a:r>
              <a:rPr lang="en-US" sz="1800" dirty="0" err="1"/>
              <a:t>los</a:t>
            </a:r>
            <a:r>
              <a:rPr lang="en-US" sz="1800" dirty="0"/>
              <a:t> </a:t>
            </a:r>
            <a:r>
              <a:rPr lang="en-US" sz="1800" dirty="0" err="1"/>
              <a:t>datos</a:t>
            </a:r>
            <a:r>
              <a:rPr lang="en-US" sz="1800" dirty="0"/>
              <a:t>.</a:t>
            </a:r>
            <a:endParaRPr dirty="0"/>
          </a:p>
          <a:p>
            <a:pPr marL="306000" lvl="0" indent="-306000" algn="l" rtl="0">
              <a:lnSpc>
                <a:spcPct val="85000"/>
              </a:lnSpc>
              <a:spcBef>
                <a:spcPts val="1300"/>
              </a:spcBef>
              <a:spcAft>
                <a:spcPts val="0"/>
              </a:spcAft>
              <a:buSzPts val="2000"/>
              <a:buChar char="»"/>
            </a:pPr>
            <a:r>
              <a:rPr lang="en-US" sz="2000" dirty="0" err="1"/>
              <a:t>Pruebas</a:t>
            </a:r>
            <a:r>
              <a:rPr lang="en-US" sz="2000" dirty="0"/>
              <a:t> de </a:t>
            </a:r>
            <a:r>
              <a:rPr lang="en-US" sz="2000" dirty="0" err="1"/>
              <a:t>transacciones</a:t>
            </a:r>
            <a:endParaRPr dirty="0"/>
          </a:p>
          <a:p>
            <a:pPr marL="630000" lvl="1" indent="-306000" algn="l" rtl="0">
              <a:lnSpc>
                <a:spcPct val="85000"/>
              </a:lnSpc>
              <a:spcBef>
                <a:spcPts val="600"/>
              </a:spcBef>
              <a:spcAft>
                <a:spcPts val="0"/>
              </a:spcAft>
              <a:buClr>
                <a:srgbClr val="262626"/>
              </a:buClr>
              <a:buSzPts val="1800"/>
              <a:buChar char=" "/>
            </a:pPr>
            <a:r>
              <a:rPr lang="en-US" sz="1800" dirty="0"/>
              <a:t>Se </a:t>
            </a:r>
            <a:r>
              <a:rPr lang="en-US" sz="1800" dirty="0" err="1"/>
              <a:t>crea</a:t>
            </a:r>
            <a:r>
              <a:rPr lang="en-US" sz="1800" dirty="0"/>
              <a:t> </a:t>
            </a:r>
            <a:r>
              <a:rPr lang="en-US" sz="1800" dirty="0" err="1"/>
              <a:t>una</a:t>
            </a:r>
            <a:r>
              <a:rPr lang="en-US" sz="1800" dirty="0"/>
              <a:t> </a:t>
            </a:r>
            <a:r>
              <a:rPr lang="en-US" sz="1800" dirty="0" err="1"/>
              <a:t>serie</a:t>
            </a:r>
            <a:r>
              <a:rPr lang="en-US" sz="1800" dirty="0"/>
              <a:t> de </a:t>
            </a:r>
            <a:r>
              <a:rPr lang="en-US" sz="1800" dirty="0" err="1"/>
              <a:t>pruebas</a:t>
            </a:r>
            <a:r>
              <a:rPr lang="en-US" sz="1800" dirty="0"/>
              <a:t> para </a:t>
            </a:r>
            <a:r>
              <a:rPr lang="en-US" sz="1800" dirty="0" err="1"/>
              <a:t>asegurar</a:t>
            </a:r>
            <a:r>
              <a:rPr lang="en-US" sz="1800" dirty="0"/>
              <a:t> que </a:t>
            </a:r>
            <a:r>
              <a:rPr lang="en-US" sz="1800" dirty="0" err="1"/>
              <a:t>cada</a:t>
            </a:r>
            <a:r>
              <a:rPr lang="en-US" sz="1800" dirty="0"/>
              <a:t> </a:t>
            </a:r>
            <a:r>
              <a:rPr lang="en-US" sz="1800" dirty="0" err="1"/>
              <a:t>transacción</a:t>
            </a:r>
            <a:r>
              <a:rPr lang="en-US" sz="1800" dirty="0"/>
              <a:t> se </a:t>
            </a:r>
            <a:r>
              <a:rPr lang="en-US" sz="1800" dirty="0" err="1"/>
              <a:t>procese</a:t>
            </a:r>
            <a:r>
              <a:rPr lang="en-US" sz="1800" dirty="0"/>
              <a:t> de </a:t>
            </a:r>
            <a:r>
              <a:rPr lang="en-US" sz="1800" dirty="0" err="1"/>
              <a:t>acuerdo</a:t>
            </a:r>
            <a:r>
              <a:rPr lang="en-US" sz="1800" dirty="0"/>
              <a:t> a </a:t>
            </a:r>
            <a:r>
              <a:rPr lang="en-US" sz="1800" dirty="0" err="1"/>
              <a:t>los</a:t>
            </a:r>
            <a:r>
              <a:rPr lang="en-US" sz="1800" dirty="0"/>
              <a:t> </a:t>
            </a:r>
            <a:r>
              <a:rPr lang="en-US" sz="1800" dirty="0" err="1"/>
              <a:t>requisitos</a:t>
            </a:r>
            <a:r>
              <a:rPr lang="en-US" sz="1800" dirty="0"/>
              <a:t>.</a:t>
            </a:r>
            <a:endParaRPr dirty="0"/>
          </a:p>
          <a:p>
            <a:pPr marL="306000" lvl="0" indent="-306000" algn="l" rtl="0">
              <a:lnSpc>
                <a:spcPct val="85000"/>
              </a:lnSpc>
              <a:spcBef>
                <a:spcPts val="1300"/>
              </a:spcBef>
              <a:spcAft>
                <a:spcPts val="0"/>
              </a:spcAft>
              <a:buSzPts val="2000"/>
              <a:buChar char="»"/>
            </a:pPr>
            <a:r>
              <a:rPr lang="en-US" sz="2000" dirty="0" err="1"/>
              <a:t>Pruebas</a:t>
            </a:r>
            <a:r>
              <a:rPr lang="en-US" sz="2000" dirty="0"/>
              <a:t> de </a:t>
            </a:r>
            <a:r>
              <a:rPr lang="en-US" sz="2000" dirty="0" err="1"/>
              <a:t>comunicación</a:t>
            </a:r>
            <a:r>
              <a:rPr lang="en-US" sz="2000" dirty="0"/>
              <a:t> de red</a:t>
            </a:r>
            <a:endParaRPr dirty="0"/>
          </a:p>
          <a:p>
            <a:pPr marL="630000" lvl="1" indent="-306000" algn="l" rtl="0">
              <a:lnSpc>
                <a:spcPct val="85000"/>
              </a:lnSpc>
              <a:spcBef>
                <a:spcPts val="600"/>
              </a:spcBef>
              <a:spcAft>
                <a:spcPts val="0"/>
              </a:spcAft>
              <a:buClr>
                <a:srgbClr val="262626"/>
              </a:buClr>
              <a:buSzPts val="1800"/>
              <a:buChar char=" "/>
            </a:pPr>
            <a:r>
              <a:rPr lang="en-US" sz="1800" dirty="0" err="1"/>
              <a:t>Verificar</a:t>
            </a:r>
            <a:r>
              <a:rPr lang="en-US" sz="1800" dirty="0"/>
              <a:t> </a:t>
            </a:r>
            <a:r>
              <a:rPr lang="en-US" sz="1800" dirty="0" err="1"/>
              <a:t>comunicación</a:t>
            </a:r>
            <a:r>
              <a:rPr lang="en-US" sz="1800" dirty="0"/>
              <a:t> entre </a:t>
            </a:r>
            <a:r>
              <a:rPr lang="en-US" sz="1800" dirty="0" err="1"/>
              <a:t>los</a:t>
            </a:r>
            <a:r>
              <a:rPr lang="en-US" sz="1800" dirty="0"/>
              <a:t> </a:t>
            </a:r>
            <a:r>
              <a:rPr lang="en-US" sz="1800" dirty="0" err="1"/>
              <a:t>nodos</a:t>
            </a:r>
            <a:r>
              <a:rPr lang="en-US" sz="1800" dirty="0"/>
              <a:t>, que </a:t>
            </a:r>
            <a:r>
              <a:rPr lang="en-US" sz="1800" dirty="0" err="1"/>
              <a:t>el</a:t>
            </a:r>
            <a:r>
              <a:rPr lang="en-US" sz="1800" dirty="0"/>
              <a:t> paso de </a:t>
            </a:r>
            <a:r>
              <a:rPr lang="en-US" sz="1800" dirty="0" err="1"/>
              <a:t>mensajes</a:t>
            </a:r>
            <a:r>
              <a:rPr lang="en-US" sz="1800" dirty="0"/>
              <a:t>, </a:t>
            </a:r>
            <a:r>
              <a:rPr lang="en-US" sz="1800" dirty="0" err="1"/>
              <a:t>transacciones</a:t>
            </a:r>
            <a:r>
              <a:rPr lang="en-US" sz="1800" dirty="0"/>
              <a:t> y </a:t>
            </a:r>
            <a:r>
              <a:rPr lang="en-US" sz="1800" dirty="0" err="1"/>
              <a:t>tráfico</a:t>
            </a:r>
            <a:r>
              <a:rPr lang="en-US" sz="1800" dirty="0"/>
              <a:t> de la red se </a:t>
            </a:r>
            <a:r>
              <a:rPr lang="en-US" sz="1800" dirty="0" err="1"/>
              <a:t>realice</a:t>
            </a:r>
            <a:r>
              <a:rPr lang="en-US" sz="1800" dirty="0"/>
              <a:t> sin </a:t>
            </a:r>
            <a:r>
              <a:rPr lang="en-US" sz="1800" dirty="0" err="1"/>
              <a:t>errores</a:t>
            </a:r>
            <a:r>
              <a:rPr lang="en-US" sz="1800" dirty="0"/>
              <a:t>.</a:t>
            </a:r>
            <a:endParaRPr dirty="0"/>
          </a:p>
          <a:p>
            <a:pPr marL="306000" lvl="0" indent="-179000" algn="l" rtl="0">
              <a:lnSpc>
                <a:spcPct val="85000"/>
              </a:lnSpc>
              <a:spcBef>
                <a:spcPts val="1300"/>
              </a:spcBef>
              <a:spcAft>
                <a:spcPts val="0"/>
              </a:spcAft>
              <a:buSzPts val="2000"/>
              <a:buNone/>
            </a:pPr>
            <a:endParaRPr sz="2000" dirty="0"/>
          </a:p>
        </p:txBody>
      </p:sp>
      <p:sp>
        <p:nvSpPr>
          <p:cNvPr id="441" name="Google Shape;441;p40"/>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1"/>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chemeClr val="dk2"/>
              </a:buClr>
              <a:buSzPct val="111111"/>
              <a:buFont typeface="Calibri"/>
              <a:buNone/>
            </a:pPr>
            <a:r>
              <a:rPr lang="en-US"/>
              <a:t>Prueba de entornos especializados </a:t>
            </a:r>
            <a:br>
              <a:rPr lang="en-US"/>
            </a:br>
            <a:r>
              <a:rPr lang="en-US"/>
              <a:t>Prueba de la documentación y funciones de ayuda</a:t>
            </a:r>
            <a:endParaRPr/>
          </a:p>
        </p:txBody>
      </p:sp>
      <p:sp>
        <p:nvSpPr>
          <p:cNvPr id="447" name="Google Shape;447;p41"/>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38</a:t>
            </a:fld>
            <a:endParaRPr/>
          </a:p>
        </p:txBody>
      </p:sp>
      <p:sp>
        <p:nvSpPr>
          <p:cNvPr id="448" name="Google Shape;448;p41"/>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449" name="Google Shape;449;p41"/>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n-US"/>
              <a:t>Es importante para la aceptación del programa.</a:t>
            </a:r>
            <a:endParaRPr/>
          </a:p>
          <a:p>
            <a:pPr marL="91440" lvl="0" indent="-152400" algn="l" rtl="0">
              <a:lnSpc>
                <a:spcPct val="85000"/>
              </a:lnSpc>
              <a:spcBef>
                <a:spcPts val="1300"/>
              </a:spcBef>
              <a:spcAft>
                <a:spcPts val="0"/>
              </a:spcAft>
              <a:buClr>
                <a:srgbClr val="C00000"/>
              </a:buClr>
              <a:buSzPts val="2400"/>
              <a:buFont typeface="Arial"/>
              <a:buChar char="»"/>
            </a:pPr>
            <a:r>
              <a:rPr lang="en-US"/>
              <a:t>Revisar la guía del usuario o funciones de ayuda en línea.</a:t>
            </a:r>
            <a:endParaRPr/>
          </a:p>
          <a:p>
            <a:pPr marL="91440" lvl="0" indent="-152400" algn="l" rtl="0">
              <a:lnSpc>
                <a:spcPct val="85000"/>
              </a:lnSpc>
              <a:spcBef>
                <a:spcPts val="1300"/>
              </a:spcBef>
              <a:spcAft>
                <a:spcPts val="0"/>
              </a:spcAft>
              <a:buClr>
                <a:srgbClr val="C00000"/>
              </a:buClr>
              <a:buSzPts val="2400"/>
              <a:buFont typeface="Arial"/>
              <a:buChar char="»"/>
            </a:pPr>
            <a:r>
              <a:rPr lang="en-US"/>
              <a:t>Prueba de documentación es en dos fases:</a:t>
            </a:r>
            <a:endParaRPr/>
          </a:p>
          <a:p>
            <a:pPr marL="347472" lvl="1" indent="-342900" algn="l" rtl="0">
              <a:lnSpc>
                <a:spcPct val="85000"/>
              </a:lnSpc>
              <a:spcBef>
                <a:spcPts val="600"/>
              </a:spcBef>
              <a:spcAft>
                <a:spcPts val="0"/>
              </a:spcAft>
              <a:buClr>
                <a:srgbClr val="262626"/>
              </a:buClr>
              <a:buSzPts val="2000"/>
              <a:buChar char=" "/>
            </a:pPr>
            <a:r>
              <a:rPr lang="en-US" sz="2000"/>
              <a:t>Revisar e inspeccionar</a:t>
            </a:r>
            <a:endParaRPr/>
          </a:p>
          <a:p>
            <a:pPr marL="548640" lvl="2" indent="-548640" algn="l" rtl="0">
              <a:lnSpc>
                <a:spcPct val="85000"/>
              </a:lnSpc>
              <a:spcBef>
                <a:spcPts val="600"/>
              </a:spcBef>
              <a:spcAft>
                <a:spcPts val="0"/>
              </a:spcAft>
              <a:buClr>
                <a:srgbClr val="262626"/>
              </a:buClr>
              <a:buSzPts val="2000"/>
              <a:buChar char=" "/>
            </a:pPr>
            <a:r>
              <a:rPr lang="en-US"/>
              <a:t>examinar la claridad editorial del documento.</a:t>
            </a:r>
            <a:endParaRPr/>
          </a:p>
          <a:p>
            <a:pPr marL="347472" lvl="1" indent="-342900" algn="l" rtl="0">
              <a:lnSpc>
                <a:spcPct val="85000"/>
              </a:lnSpc>
              <a:spcBef>
                <a:spcPts val="600"/>
              </a:spcBef>
              <a:spcAft>
                <a:spcPts val="0"/>
              </a:spcAft>
              <a:buClr>
                <a:srgbClr val="262626"/>
              </a:buClr>
              <a:buSzPts val="2000"/>
              <a:buChar char=" "/>
            </a:pPr>
            <a:r>
              <a:rPr lang="en-US" sz="2000"/>
              <a:t>Prueba en vivo</a:t>
            </a:r>
            <a:endParaRPr/>
          </a:p>
          <a:p>
            <a:pPr marL="548640" lvl="2" indent="-548640" algn="l" rtl="0">
              <a:lnSpc>
                <a:spcPct val="85000"/>
              </a:lnSpc>
              <a:spcBef>
                <a:spcPts val="600"/>
              </a:spcBef>
              <a:spcAft>
                <a:spcPts val="0"/>
              </a:spcAft>
              <a:buClr>
                <a:srgbClr val="262626"/>
              </a:buClr>
              <a:buSzPts val="2000"/>
              <a:buChar char=" "/>
            </a:pPr>
            <a:r>
              <a:rPr lang="en-US"/>
              <a:t>usar la documentación junto con el programa real.</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450" name="Google Shape;450;p41"/>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2"/>
          <p:cNvSpPr txBox="1">
            <a:spLocks noGrp="1"/>
          </p:cNvSpPr>
          <p:nvPr>
            <p:ph type="title"/>
          </p:nvPr>
        </p:nvSpPr>
        <p:spPr>
          <a:xfrm>
            <a:off x="508517" y="144306"/>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dirty="0" err="1"/>
              <a:t>Pruebas</a:t>
            </a:r>
            <a:r>
              <a:rPr lang="en-US" dirty="0"/>
              <a:t> de </a:t>
            </a:r>
            <a:r>
              <a:rPr lang="en-US" dirty="0" err="1"/>
              <a:t>sistemas</a:t>
            </a:r>
            <a:r>
              <a:rPr lang="en-US" dirty="0"/>
              <a:t> de </a:t>
            </a:r>
            <a:r>
              <a:rPr lang="en-US" dirty="0" err="1"/>
              <a:t>tiempo</a:t>
            </a:r>
            <a:r>
              <a:rPr lang="en-US" dirty="0"/>
              <a:t> real </a:t>
            </a:r>
            <a:br>
              <a:rPr lang="en-US" dirty="0"/>
            </a:br>
            <a:endParaRPr dirty="0"/>
          </a:p>
        </p:txBody>
      </p:sp>
      <p:sp>
        <p:nvSpPr>
          <p:cNvPr id="456" name="Google Shape;456;p42"/>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39</a:t>
            </a:fld>
            <a:endParaRPr/>
          </a:p>
        </p:txBody>
      </p:sp>
      <p:sp>
        <p:nvSpPr>
          <p:cNvPr id="457" name="Google Shape;457;p42"/>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458" name="Google Shape;458;p42"/>
          <p:cNvSpPr txBox="1">
            <a:spLocks noGrp="1"/>
          </p:cNvSpPr>
          <p:nvPr>
            <p:ph type="body" idx="2"/>
          </p:nvPr>
        </p:nvSpPr>
        <p:spPr>
          <a:xfrm>
            <a:off x="349576" y="1898733"/>
            <a:ext cx="3948608" cy="4478753"/>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ct val="92664"/>
              <a:buNone/>
            </a:pPr>
            <a:r>
              <a:rPr lang="en-US" dirty="0"/>
              <a:t>El </a:t>
            </a:r>
            <a:r>
              <a:rPr lang="en-US" dirty="0" err="1"/>
              <a:t>diseño</a:t>
            </a:r>
            <a:r>
              <a:rPr lang="en-US" dirty="0"/>
              <a:t> de </a:t>
            </a:r>
            <a:r>
              <a:rPr lang="en-US" dirty="0" err="1"/>
              <a:t>los</a:t>
            </a:r>
            <a:r>
              <a:rPr lang="en-US" dirty="0"/>
              <a:t> </a:t>
            </a:r>
            <a:r>
              <a:rPr lang="en-US" dirty="0" err="1"/>
              <a:t>casos</a:t>
            </a:r>
            <a:r>
              <a:rPr lang="en-US" dirty="0"/>
              <a:t> de </a:t>
            </a:r>
            <a:r>
              <a:rPr lang="en-US" dirty="0" err="1"/>
              <a:t>prueba</a:t>
            </a:r>
            <a:r>
              <a:rPr lang="en-US" dirty="0"/>
              <a:t>, </a:t>
            </a:r>
            <a:r>
              <a:rPr lang="en-US" dirty="0" err="1"/>
              <a:t>además</a:t>
            </a:r>
            <a:r>
              <a:rPr lang="en-US" dirty="0"/>
              <a:t> de </a:t>
            </a:r>
            <a:r>
              <a:rPr lang="en-US" dirty="0" err="1"/>
              <a:t>los</a:t>
            </a:r>
            <a:r>
              <a:rPr lang="en-US" dirty="0"/>
              <a:t> </a:t>
            </a:r>
            <a:r>
              <a:rPr lang="en-US" dirty="0" err="1"/>
              <a:t>convencionales</a:t>
            </a:r>
            <a:r>
              <a:rPr lang="en-US" dirty="0"/>
              <a:t> </a:t>
            </a:r>
            <a:r>
              <a:rPr lang="en-US" dirty="0" err="1"/>
              <a:t>deben</a:t>
            </a:r>
            <a:r>
              <a:rPr lang="en-US" dirty="0"/>
              <a:t> </a:t>
            </a:r>
            <a:r>
              <a:rPr lang="en-US" dirty="0" err="1"/>
              <a:t>incluir</a:t>
            </a:r>
            <a:r>
              <a:rPr lang="en-US" dirty="0"/>
              <a:t> </a:t>
            </a:r>
            <a:r>
              <a:rPr lang="en-US" dirty="0" err="1"/>
              <a:t>manejo</a:t>
            </a:r>
            <a:r>
              <a:rPr lang="en-US" dirty="0"/>
              <a:t> de </a:t>
            </a:r>
            <a:r>
              <a:rPr lang="en-US" dirty="0" err="1"/>
              <a:t>eventos</a:t>
            </a:r>
            <a:r>
              <a:rPr lang="en-US" dirty="0"/>
              <a:t> (</a:t>
            </a:r>
            <a:r>
              <a:rPr lang="en-US" dirty="0" err="1"/>
              <a:t>interrupciones</a:t>
            </a:r>
            <a:r>
              <a:rPr lang="en-US" dirty="0"/>
              <a:t>), </a:t>
            </a:r>
            <a:r>
              <a:rPr lang="en-US" dirty="0" err="1"/>
              <a:t>temporización</a:t>
            </a:r>
            <a:r>
              <a:rPr lang="en-US" dirty="0"/>
              <a:t> de </a:t>
            </a:r>
            <a:r>
              <a:rPr lang="en-US" dirty="0" err="1"/>
              <a:t>los</a:t>
            </a:r>
            <a:r>
              <a:rPr lang="en-US" dirty="0"/>
              <a:t> </a:t>
            </a:r>
            <a:r>
              <a:rPr lang="en-US" dirty="0" err="1"/>
              <a:t>datos</a:t>
            </a:r>
            <a:r>
              <a:rPr lang="en-US" dirty="0"/>
              <a:t>, </a:t>
            </a:r>
            <a:r>
              <a:rPr lang="en-US" dirty="0" err="1"/>
              <a:t>el</a:t>
            </a:r>
            <a:r>
              <a:rPr lang="en-US" dirty="0"/>
              <a:t> </a:t>
            </a:r>
            <a:r>
              <a:rPr lang="en-US" dirty="0" err="1"/>
              <a:t>paralelismo</a:t>
            </a:r>
            <a:r>
              <a:rPr lang="en-US" dirty="0"/>
              <a:t> entre las </a:t>
            </a:r>
            <a:r>
              <a:rPr lang="en-US" dirty="0" err="1"/>
              <a:t>tareas</a:t>
            </a:r>
            <a:r>
              <a:rPr lang="en-US" dirty="0"/>
              <a:t>, etc.</a:t>
            </a:r>
            <a:endParaRPr dirty="0"/>
          </a:p>
          <a:p>
            <a:pPr marL="630000" lvl="1" indent="-153600" algn="l" rtl="0">
              <a:lnSpc>
                <a:spcPct val="85000"/>
              </a:lnSpc>
              <a:spcBef>
                <a:spcPts val="600"/>
              </a:spcBef>
              <a:spcAft>
                <a:spcPts val="0"/>
              </a:spcAft>
              <a:buClr>
                <a:srgbClr val="262626"/>
              </a:buClr>
              <a:buSzPct val="92664"/>
              <a:buNone/>
            </a:pPr>
            <a:endParaRPr dirty="0"/>
          </a:p>
        </p:txBody>
      </p:sp>
      <p:sp>
        <p:nvSpPr>
          <p:cNvPr id="459" name="Google Shape;459;p42"/>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pic>
        <p:nvPicPr>
          <p:cNvPr id="3" name="Imagen 2" descr="Diagrama&#10;&#10;El contenido generado por IA puede ser incorrecto.">
            <a:extLst>
              <a:ext uri="{FF2B5EF4-FFF2-40B4-BE49-F238E27FC236}">
                <a16:creationId xmlns:a16="http://schemas.microsoft.com/office/drawing/2014/main" id="{F4EE284C-D270-F821-224D-67AABD3F2EC2}"/>
              </a:ext>
            </a:extLst>
          </p:cNvPr>
          <p:cNvPicPr>
            <a:picLocks noChangeAspect="1"/>
          </p:cNvPicPr>
          <p:nvPr/>
        </p:nvPicPr>
        <p:blipFill>
          <a:blip r:embed="rId3"/>
          <a:stretch>
            <a:fillRect/>
          </a:stretch>
        </p:blipFill>
        <p:spPr>
          <a:xfrm>
            <a:off x="4386526" y="1370855"/>
            <a:ext cx="7868178" cy="56473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Concepto de Verificación &amp;Validación </a:t>
            </a:r>
            <a:endParaRPr/>
          </a:p>
        </p:txBody>
      </p:sp>
      <p:sp>
        <p:nvSpPr>
          <p:cNvPr id="93" name="Google Shape;93;p4"/>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4</a:t>
            </a:fld>
            <a:endParaRPr/>
          </a:p>
        </p:txBody>
      </p:sp>
      <p:sp>
        <p:nvSpPr>
          <p:cNvPr id="94" name="Google Shape;94;p4"/>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95" name="Google Shape;95;p4"/>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lnSpcReduction="10000"/>
          </a:bodyPr>
          <a:lstStyle/>
          <a:p>
            <a:pPr marL="91440" lvl="0" indent="-127000" algn="just" rtl="0">
              <a:lnSpc>
                <a:spcPct val="85000"/>
              </a:lnSpc>
              <a:spcBef>
                <a:spcPts val="0"/>
              </a:spcBef>
              <a:spcAft>
                <a:spcPts val="0"/>
              </a:spcAft>
              <a:buSzPts val="2000"/>
              <a:buChar char="»"/>
            </a:pPr>
            <a:r>
              <a:rPr lang="en-US" sz="2400"/>
              <a:t>La </a:t>
            </a:r>
            <a:r>
              <a:rPr lang="en-US" sz="2400" b="1" i="1"/>
              <a:t>verificación</a:t>
            </a:r>
            <a:r>
              <a:rPr lang="en-US" sz="2400"/>
              <a:t> es el conjunto de actividades que asegura que el software </a:t>
            </a:r>
            <a:r>
              <a:rPr lang="en-US" sz="2400" u="sng"/>
              <a:t>implemente correctamente</a:t>
            </a:r>
            <a:r>
              <a:rPr lang="en-US" sz="2400"/>
              <a:t> una función específica y </a:t>
            </a:r>
            <a:r>
              <a:rPr lang="en-US" sz="2400" b="1" i="1"/>
              <a:t>validación</a:t>
            </a:r>
            <a:r>
              <a:rPr lang="en-US" sz="2400"/>
              <a:t> es un conjunto diferente de actividades que aseguran que el software construido </a:t>
            </a:r>
            <a:r>
              <a:rPr lang="en-US" sz="2400" u="sng"/>
              <a:t>corresponde con los requisitos del cliente</a:t>
            </a:r>
            <a:r>
              <a:rPr lang="en-US" sz="2400"/>
              <a:t>.</a:t>
            </a:r>
            <a:endParaRPr/>
          </a:p>
          <a:p>
            <a:pPr marL="91440" lvl="0" indent="0" algn="just" rtl="0">
              <a:lnSpc>
                <a:spcPct val="85000"/>
              </a:lnSpc>
              <a:spcBef>
                <a:spcPts val="1300"/>
              </a:spcBef>
              <a:spcAft>
                <a:spcPts val="0"/>
              </a:spcAft>
              <a:buSzPts val="2000"/>
              <a:buNone/>
            </a:pPr>
            <a:endParaRPr sz="2400"/>
          </a:p>
          <a:p>
            <a:pPr marL="91440" lvl="0" indent="-127000" algn="just" rtl="0">
              <a:lnSpc>
                <a:spcPct val="85000"/>
              </a:lnSpc>
              <a:spcBef>
                <a:spcPts val="1300"/>
              </a:spcBef>
              <a:spcAft>
                <a:spcPts val="0"/>
              </a:spcAft>
              <a:buSzPts val="2000"/>
              <a:buChar char="»"/>
            </a:pPr>
            <a:r>
              <a:rPr lang="en-US" sz="2400" b="1"/>
              <a:t>Verificación </a:t>
            </a:r>
            <a:r>
              <a:rPr lang="en-US" sz="2400"/>
              <a:t>: </a:t>
            </a:r>
            <a:r>
              <a:rPr lang="en-US" sz="2400" i="1"/>
              <a:t>¿Estamos  construyendo el producto correctamente?</a:t>
            </a:r>
            <a:endParaRPr sz="2400"/>
          </a:p>
          <a:p>
            <a:pPr marL="347472" lvl="1" indent="-342900" algn="just" rtl="0">
              <a:lnSpc>
                <a:spcPct val="85000"/>
              </a:lnSpc>
              <a:spcBef>
                <a:spcPts val="600"/>
              </a:spcBef>
              <a:spcAft>
                <a:spcPts val="0"/>
              </a:spcAft>
              <a:buClr>
                <a:srgbClr val="262626"/>
              </a:buClr>
              <a:buSzPts val="2000"/>
              <a:buChar char=" "/>
            </a:pPr>
            <a:r>
              <a:rPr lang="en-US" sz="2400"/>
              <a:t>Comprobar que el software está de acuerdo con su especificación, donde se debe comprobar que satisface tanto los requerimientos funcionales como los no funcionales.</a:t>
            </a:r>
            <a:endParaRPr/>
          </a:p>
          <a:p>
            <a:pPr marL="347472" lvl="1" indent="-215900" algn="just" rtl="0">
              <a:lnSpc>
                <a:spcPct val="85000"/>
              </a:lnSpc>
              <a:spcBef>
                <a:spcPts val="600"/>
              </a:spcBef>
              <a:spcAft>
                <a:spcPts val="0"/>
              </a:spcAft>
              <a:buClr>
                <a:srgbClr val="262626"/>
              </a:buClr>
              <a:buSzPts val="2000"/>
              <a:buNone/>
            </a:pPr>
            <a:endParaRPr sz="2400"/>
          </a:p>
          <a:p>
            <a:pPr marL="91440" lvl="0" indent="-127000" algn="just" rtl="0">
              <a:lnSpc>
                <a:spcPct val="85000"/>
              </a:lnSpc>
              <a:spcBef>
                <a:spcPts val="1300"/>
              </a:spcBef>
              <a:spcAft>
                <a:spcPts val="0"/>
              </a:spcAft>
              <a:buSzPts val="2000"/>
              <a:buChar char="»"/>
            </a:pPr>
            <a:r>
              <a:rPr lang="en-US" sz="2400" b="1"/>
              <a:t>Validación</a:t>
            </a:r>
            <a:r>
              <a:rPr lang="en-US" sz="2400"/>
              <a:t> : </a:t>
            </a:r>
            <a:r>
              <a:rPr lang="en-US" sz="2400" i="1"/>
              <a:t>¿Estamos construyendo el producto correcto?</a:t>
            </a:r>
            <a:endParaRPr sz="2400"/>
          </a:p>
          <a:p>
            <a:pPr marL="347472" lvl="1" indent="-342900" algn="just" rtl="0">
              <a:lnSpc>
                <a:spcPct val="85000"/>
              </a:lnSpc>
              <a:spcBef>
                <a:spcPts val="600"/>
              </a:spcBef>
              <a:spcAft>
                <a:spcPts val="0"/>
              </a:spcAft>
              <a:buClr>
                <a:srgbClr val="262626"/>
              </a:buClr>
              <a:buSzPts val="2000"/>
              <a:buChar char=" "/>
            </a:pPr>
            <a:r>
              <a:rPr lang="en-US" sz="2400"/>
              <a:t>Es un proceso más general, cuyo objetivo es asegurar que el software satisface las expectativas del cliente.</a:t>
            </a:r>
            <a:endParaRPr/>
          </a:p>
          <a:p>
            <a:pPr marL="91440" lvl="0" indent="0" algn="just" rtl="0">
              <a:lnSpc>
                <a:spcPct val="85000"/>
              </a:lnSpc>
              <a:spcBef>
                <a:spcPts val="1300"/>
              </a:spcBef>
              <a:spcAft>
                <a:spcPts val="0"/>
              </a:spcAft>
              <a:buSzPts val="2000"/>
              <a:buNone/>
            </a:pPr>
            <a:endParaRPr sz="2000"/>
          </a:p>
        </p:txBody>
      </p:sp>
      <p:sp>
        <p:nvSpPr>
          <p:cNvPr id="96" name="Google Shape;96;p4"/>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SzPts val="4800"/>
              <a:buNone/>
            </a:pPr>
            <a:r>
              <a:rPr lang="en-US"/>
              <a:t>DEPURACIÓN de Programas</a:t>
            </a:r>
            <a:endParaRPr/>
          </a:p>
        </p:txBody>
      </p:sp>
      <p:sp>
        <p:nvSpPr>
          <p:cNvPr id="465" name="Google Shape;465;p52"/>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fontScale="92500" lnSpcReduction="10000"/>
          </a:bodyPr>
          <a:lstStyle/>
          <a:p>
            <a:pPr marL="457200" lvl="0" indent="-228600" algn="l" rtl="0">
              <a:lnSpc>
                <a:spcPct val="90000"/>
              </a:lnSpc>
              <a:spcBef>
                <a:spcPts val="1300"/>
              </a:spcBef>
              <a:spcAft>
                <a:spcPts val="0"/>
              </a:spcAft>
              <a:buSzPct val="126126"/>
              <a:buNone/>
            </a:pPr>
            <a:endParaRPr/>
          </a:p>
        </p:txBody>
      </p:sp>
      <p:sp>
        <p:nvSpPr>
          <p:cNvPr id="466" name="Google Shape;466;p52"/>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5"/>
          <p:cNvSpPr txBox="1">
            <a:spLocks noGrp="1"/>
          </p:cNvSpPr>
          <p:nvPr>
            <p:ph type="title"/>
          </p:nvPr>
        </p:nvSpPr>
        <p:spPr>
          <a:xfrm>
            <a:off x="623393" y="499533"/>
            <a:ext cx="10235108" cy="1273283"/>
          </a:xfrm>
        </p:spPr>
        <p:txBody>
          <a:bodyPr spcFirstLastPara="1" wrap="square" lIns="91425" tIns="45700" rIns="91425" bIns="45700" anchor="ctr" anchorCtr="0">
            <a:normAutofit/>
          </a:bodyPr>
          <a:lstStyle/>
          <a:p>
            <a:pPr marL="0" lvl="0" indent="0" rtl="0">
              <a:spcBef>
                <a:spcPts val="0"/>
              </a:spcBef>
              <a:spcAft>
                <a:spcPts val="0"/>
              </a:spcAft>
              <a:buClr>
                <a:schemeClr val="dk2"/>
              </a:buClr>
              <a:buSzPts val="4000"/>
              <a:buFont typeface="Calibri"/>
              <a:buNone/>
            </a:pPr>
            <a:r>
              <a:rPr lang="en-US"/>
              <a:t>Depuración </a:t>
            </a:r>
            <a:endParaRPr lang="es-AR"/>
          </a:p>
        </p:txBody>
      </p:sp>
      <p:sp>
        <p:nvSpPr>
          <p:cNvPr id="472" name="Google Shape;472;p35"/>
          <p:cNvSpPr txBox="1">
            <a:spLocks noGrp="1"/>
          </p:cNvSpPr>
          <p:nvPr>
            <p:ph type="sldNum" idx="12"/>
          </p:nvPr>
        </p:nvSpPr>
        <p:spPr>
          <a:xfrm>
            <a:off x="9265920" y="2780928"/>
            <a:ext cx="2926080" cy="1397039"/>
          </a:xfrm>
        </p:spPr>
        <p:txBody>
          <a:bodyPr spcFirstLastPara="1" wrap="square" lIns="91425" tIns="45700" rIns="91425" bIns="45700" anchor="b" anchorCtr="0">
            <a:normAutofit/>
          </a:bodyPr>
          <a:lstStyle/>
          <a:p>
            <a:pPr marL="0" lvl="0" indent="0" rtl="0">
              <a:lnSpc>
                <a:spcPct val="90000"/>
              </a:lnSpc>
              <a:spcBef>
                <a:spcPts val="0"/>
              </a:spcBef>
              <a:spcAft>
                <a:spcPts val="600"/>
              </a:spcAft>
              <a:buSzPts val="10300"/>
              <a:buNone/>
            </a:pPr>
            <a:fld id="{00000000-1234-1234-1234-123412341234}" type="slidenum">
              <a:rPr lang="en-US" sz="8800"/>
              <a:pPr marL="0" lvl="0" indent="0" rtl="0">
                <a:lnSpc>
                  <a:spcPct val="90000"/>
                </a:lnSpc>
                <a:spcBef>
                  <a:spcPts val="0"/>
                </a:spcBef>
                <a:spcAft>
                  <a:spcPts val="600"/>
                </a:spcAft>
                <a:buSzPts val="10300"/>
                <a:buNone/>
              </a:pPr>
              <a:t>41</a:t>
            </a:fld>
            <a:endParaRPr lang="en-US" sz="8800"/>
          </a:p>
        </p:txBody>
      </p:sp>
      <p:sp>
        <p:nvSpPr>
          <p:cNvPr id="475" name="Google Shape;475;p35"/>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600"/>
              </a:spcAft>
              <a:buSzPts val="1400"/>
              <a:buNone/>
            </a:pPr>
            <a:r>
              <a:rPr lang="en-US"/>
              <a:t>Ingenieria de Software II</a:t>
            </a:r>
            <a:endParaRPr lang="es-AR"/>
          </a:p>
        </p:txBody>
      </p:sp>
      <p:graphicFrame>
        <p:nvGraphicFramePr>
          <p:cNvPr id="477" name="Google Shape;474;p35">
            <a:extLst>
              <a:ext uri="{FF2B5EF4-FFF2-40B4-BE49-F238E27FC236}">
                <a16:creationId xmlns:a16="http://schemas.microsoft.com/office/drawing/2014/main" id="{3CB6BCA2-BAC1-0ADC-6E17-99BF2EF61111}"/>
              </a:ext>
            </a:extLst>
          </p:cNvPr>
          <p:cNvGraphicFramePr/>
          <p:nvPr>
            <p:extLst>
              <p:ext uri="{D42A27DB-BD31-4B8C-83A1-F6EECF244321}">
                <p14:modId xmlns:p14="http://schemas.microsoft.com/office/powerpoint/2010/main" val="63889877"/>
              </p:ext>
            </p:extLst>
          </p:nvPr>
        </p:nvGraphicFramePr>
        <p:xfrm>
          <a:off x="623393" y="1963316"/>
          <a:ext cx="10235108"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6"/>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El Proceso de Depuración</a:t>
            </a:r>
            <a:endParaRPr/>
          </a:p>
        </p:txBody>
      </p:sp>
      <p:sp>
        <p:nvSpPr>
          <p:cNvPr id="481" name="Google Shape;481;p36"/>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42</a:t>
            </a:fld>
            <a:endParaRPr/>
          </a:p>
        </p:txBody>
      </p:sp>
      <p:pic>
        <p:nvPicPr>
          <p:cNvPr id="482" name="Google Shape;482;p36"/>
          <p:cNvPicPr preferRelativeResize="0">
            <a:picLocks noGrp="1"/>
          </p:cNvPicPr>
          <p:nvPr>
            <p:ph type="body" idx="1"/>
          </p:nvPr>
        </p:nvPicPr>
        <p:blipFill rotWithShape="1">
          <a:blip r:embed="rId3">
            <a:alphaModFix/>
          </a:blip>
          <a:srcRect/>
          <a:stretch/>
        </p:blipFill>
        <p:spPr>
          <a:xfrm>
            <a:off x="6939643" y="2612571"/>
            <a:ext cx="5083377" cy="3697942"/>
          </a:xfrm>
          <a:prstGeom prst="rect">
            <a:avLst/>
          </a:prstGeom>
          <a:noFill/>
          <a:ln w="9525" cap="flat" cmpd="sng">
            <a:solidFill>
              <a:srgbClr val="00B050"/>
            </a:solidFill>
            <a:prstDash val="solid"/>
            <a:round/>
            <a:headEnd type="none" w="sm" len="sm"/>
            <a:tailEnd type="none" w="sm" len="sm"/>
          </a:ln>
          <a:effectLst>
            <a:outerShdw blurRad="292100" dist="139700" dir="2700000" algn="tl" rotWithShape="0">
              <a:srgbClr val="333333">
                <a:alpha val="63921"/>
              </a:srgbClr>
            </a:outerShdw>
          </a:effectLst>
        </p:spPr>
      </p:pic>
      <p:sp>
        <p:nvSpPr>
          <p:cNvPr id="483" name="Google Shape;483;p36"/>
          <p:cNvSpPr txBox="1">
            <a:spLocks noGrp="1"/>
          </p:cNvSpPr>
          <p:nvPr>
            <p:ph type="body" idx="2"/>
          </p:nvPr>
        </p:nvSpPr>
        <p:spPr>
          <a:xfrm>
            <a:off x="103297" y="1913403"/>
            <a:ext cx="6683887" cy="4478753"/>
          </a:xfrm>
          <a:prstGeom prst="rect">
            <a:avLst/>
          </a:prstGeom>
          <a:noFill/>
          <a:ln>
            <a:noFill/>
          </a:ln>
        </p:spPr>
        <p:txBody>
          <a:bodyPr spcFirstLastPara="1" wrap="square" lIns="91425" tIns="45700" rIns="91425" bIns="45700" anchor="t" anchorCtr="0">
            <a:normAutofit/>
          </a:bodyPr>
          <a:lstStyle/>
          <a:p>
            <a:pPr marL="91440" lvl="0" indent="-127000" algn="l" rtl="0">
              <a:lnSpc>
                <a:spcPct val="80000"/>
              </a:lnSpc>
              <a:spcBef>
                <a:spcPts val="0"/>
              </a:spcBef>
              <a:spcAft>
                <a:spcPts val="0"/>
              </a:spcAft>
              <a:buSzPts val="2000"/>
              <a:buChar char="»"/>
            </a:pPr>
            <a:r>
              <a:rPr lang="en-US" sz="2400" dirty="0"/>
              <a:t>El </a:t>
            </a:r>
            <a:r>
              <a:rPr lang="en-US" sz="2400" dirty="0" err="1"/>
              <a:t>proceso</a:t>
            </a:r>
            <a:r>
              <a:rPr lang="en-US" sz="2400" dirty="0"/>
              <a:t> de </a:t>
            </a:r>
            <a:r>
              <a:rPr lang="en-US" sz="2400" dirty="0" err="1"/>
              <a:t>depuración</a:t>
            </a:r>
            <a:r>
              <a:rPr lang="en-US" sz="2400" dirty="0"/>
              <a:t> </a:t>
            </a:r>
            <a:r>
              <a:rPr lang="en-US" sz="2400" dirty="0" err="1"/>
              <a:t>siempre</a:t>
            </a:r>
            <a:r>
              <a:rPr lang="en-US" sz="2400" dirty="0"/>
              <a:t> </a:t>
            </a:r>
            <a:r>
              <a:rPr lang="en-US" sz="2400" dirty="0" err="1"/>
              <a:t>tiene</a:t>
            </a:r>
            <a:r>
              <a:rPr lang="en-US" sz="2400" dirty="0"/>
              <a:t> uno de </a:t>
            </a:r>
            <a:r>
              <a:rPr lang="en-US" sz="2400" dirty="0" err="1"/>
              <a:t>los</a:t>
            </a:r>
            <a:r>
              <a:rPr lang="en-US" sz="2400" dirty="0"/>
              <a:t> dos </a:t>
            </a:r>
            <a:r>
              <a:rPr lang="en-US" sz="2400" dirty="0" err="1"/>
              <a:t>resultados</a:t>
            </a:r>
            <a:r>
              <a:rPr lang="en-US" sz="2400" dirty="0"/>
              <a:t>:</a:t>
            </a:r>
            <a:endParaRPr sz="2400" dirty="0"/>
          </a:p>
          <a:p>
            <a:pPr marL="91440" lvl="0" indent="0" algn="l" rtl="0">
              <a:lnSpc>
                <a:spcPct val="80000"/>
              </a:lnSpc>
              <a:spcBef>
                <a:spcPts val="1300"/>
              </a:spcBef>
              <a:spcAft>
                <a:spcPts val="0"/>
              </a:spcAft>
              <a:buSzPts val="2000"/>
              <a:buNone/>
            </a:pPr>
            <a:endParaRPr sz="2400" dirty="0"/>
          </a:p>
          <a:p>
            <a:pPr marL="347472" lvl="1" indent="-342900" algn="l" rtl="0">
              <a:lnSpc>
                <a:spcPct val="80000"/>
              </a:lnSpc>
              <a:spcBef>
                <a:spcPts val="600"/>
              </a:spcBef>
              <a:spcAft>
                <a:spcPts val="0"/>
              </a:spcAft>
              <a:buClr>
                <a:srgbClr val="262626"/>
              </a:buClr>
              <a:buSzPts val="2000"/>
              <a:buChar char=" "/>
            </a:pPr>
            <a:r>
              <a:rPr lang="en-US" sz="2400" dirty="0"/>
              <a:t>Se </a:t>
            </a:r>
            <a:r>
              <a:rPr lang="en-US" sz="2400" dirty="0" err="1"/>
              <a:t>encuentra</a:t>
            </a:r>
            <a:r>
              <a:rPr lang="en-US" sz="2400" dirty="0"/>
              <a:t> la causa, se </a:t>
            </a:r>
            <a:r>
              <a:rPr lang="en-US" sz="2400" dirty="0" err="1"/>
              <a:t>corrige</a:t>
            </a:r>
            <a:r>
              <a:rPr lang="en-US" sz="2400" dirty="0"/>
              <a:t> y se </a:t>
            </a:r>
            <a:r>
              <a:rPr lang="en-US" sz="2400" dirty="0" err="1"/>
              <a:t>elimina</a:t>
            </a:r>
            <a:r>
              <a:rPr lang="en-US" sz="2400" dirty="0"/>
              <a:t>. </a:t>
            </a:r>
            <a:endParaRPr sz="2400" dirty="0"/>
          </a:p>
          <a:p>
            <a:pPr marL="347472" lvl="1" indent="-342900" algn="ctr" rtl="0">
              <a:lnSpc>
                <a:spcPct val="80000"/>
              </a:lnSpc>
              <a:spcBef>
                <a:spcPts val="600"/>
              </a:spcBef>
              <a:spcAft>
                <a:spcPts val="0"/>
              </a:spcAft>
              <a:buClr>
                <a:srgbClr val="262626"/>
              </a:buClr>
              <a:buSzPts val="2000"/>
              <a:buChar char=" "/>
            </a:pPr>
            <a:r>
              <a:rPr lang="en-US" sz="2400" dirty="0"/>
              <a:t>o </a:t>
            </a:r>
            <a:endParaRPr sz="2400" dirty="0"/>
          </a:p>
          <a:p>
            <a:pPr marL="347472" lvl="1" indent="-342900" algn="l" rtl="0">
              <a:lnSpc>
                <a:spcPct val="80000"/>
              </a:lnSpc>
              <a:spcBef>
                <a:spcPts val="600"/>
              </a:spcBef>
              <a:spcAft>
                <a:spcPts val="0"/>
              </a:spcAft>
              <a:buClr>
                <a:srgbClr val="262626"/>
              </a:buClr>
              <a:buSzPts val="2000"/>
              <a:buChar char=" "/>
            </a:pPr>
            <a:r>
              <a:rPr lang="en-US" sz="2400" dirty="0"/>
              <a:t>No se </a:t>
            </a:r>
            <a:r>
              <a:rPr lang="en-US" sz="2400" dirty="0" err="1"/>
              <a:t>encuentra</a:t>
            </a:r>
            <a:r>
              <a:rPr lang="en-US" sz="2400" dirty="0"/>
              <a:t> la causa. La persona que </a:t>
            </a:r>
            <a:r>
              <a:rPr lang="en-US" sz="2400" dirty="0" err="1"/>
              <a:t>realiza</a:t>
            </a:r>
            <a:r>
              <a:rPr lang="en-US" sz="2400" dirty="0"/>
              <a:t> la </a:t>
            </a:r>
            <a:r>
              <a:rPr lang="en-US" sz="2400" dirty="0" err="1"/>
              <a:t>depuración</a:t>
            </a:r>
            <a:r>
              <a:rPr lang="en-US" sz="2400" dirty="0"/>
              <a:t> </a:t>
            </a:r>
            <a:r>
              <a:rPr lang="en-US" sz="2400" dirty="0" err="1"/>
              <a:t>debe</a:t>
            </a:r>
            <a:r>
              <a:rPr lang="en-US" sz="2400" dirty="0"/>
              <a:t> </a:t>
            </a:r>
            <a:r>
              <a:rPr lang="en-US" sz="2400" dirty="0" err="1"/>
              <a:t>sospechar</a:t>
            </a:r>
            <a:r>
              <a:rPr lang="en-US" sz="2400" dirty="0"/>
              <a:t> la causa, </a:t>
            </a:r>
            <a:r>
              <a:rPr lang="en-US" sz="2400" dirty="0" err="1"/>
              <a:t>diseñar</a:t>
            </a:r>
            <a:r>
              <a:rPr lang="en-US" sz="2400" dirty="0"/>
              <a:t> un </a:t>
            </a:r>
            <a:r>
              <a:rPr lang="en-US" sz="2400" dirty="0" err="1"/>
              <a:t>caso</a:t>
            </a:r>
            <a:r>
              <a:rPr lang="en-US" sz="2400" dirty="0"/>
              <a:t> de </a:t>
            </a:r>
            <a:r>
              <a:rPr lang="en-US" sz="2400" dirty="0" err="1"/>
              <a:t>prueba</a:t>
            </a:r>
            <a:r>
              <a:rPr lang="en-US" sz="2400" dirty="0"/>
              <a:t> que </a:t>
            </a:r>
            <a:r>
              <a:rPr lang="en-US" sz="2400" dirty="0" err="1"/>
              <a:t>ayude</a:t>
            </a:r>
            <a:r>
              <a:rPr lang="en-US" sz="2400" dirty="0"/>
              <a:t> a </a:t>
            </a:r>
            <a:r>
              <a:rPr lang="en-US" sz="2400" dirty="0" err="1"/>
              <a:t>confirmar</a:t>
            </a:r>
            <a:r>
              <a:rPr lang="en-US" sz="2400" dirty="0"/>
              <a:t> sus </a:t>
            </a:r>
            <a:r>
              <a:rPr lang="en-US" sz="2400" dirty="0" err="1"/>
              <a:t>sospechas</a:t>
            </a:r>
            <a:r>
              <a:rPr lang="en-US" sz="2400" dirty="0"/>
              <a:t> y </a:t>
            </a:r>
            <a:r>
              <a:rPr lang="en-US" sz="2400" dirty="0" err="1"/>
              <a:t>el</a:t>
            </a:r>
            <a:r>
              <a:rPr lang="en-US" sz="2400" dirty="0"/>
              <a:t> </a:t>
            </a:r>
            <a:r>
              <a:rPr lang="en-US" sz="2400" dirty="0" err="1"/>
              <a:t>trabajo</a:t>
            </a:r>
            <a:r>
              <a:rPr lang="en-US" sz="2400" dirty="0"/>
              <a:t> </a:t>
            </a:r>
            <a:r>
              <a:rPr lang="en-US" sz="2400" dirty="0" err="1"/>
              <a:t>vuelve</a:t>
            </a:r>
            <a:r>
              <a:rPr lang="en-US" sz="2400" dirty="0"/>
              <a:t> </a:t>
            </a:r>
            <a:r>
              <a:rPr lang="en-US" sz="2400" dirty="0" err="1"/>
              <a:t>hacia</a:t>
            </a:r>
            <a:r>
              <a:rPr lang="en-US" sz="2400" dirty="0"/>
              <a:t> </a:t>
            </a:r>
            <a:r>
              <a:rPr lang="en-US" sz="2400" dirty="0" err="1"/>
              <a:t>atrás</a:t>
            </a:r>
            <a:r>
              <a:rPr lang="en-US" sz="2400" dirty="0"/>
              <a:t> a la </a:t>
            </a:r>
            <a:r>
              <a:rPr lang="en-US" sz="2400" dirty="0" err="1"/>
              <a:t>corrección</a:t>
            </a:r>
            <a:r>
              <a:rPr lang="en-US" sz="2400" dirty="0"/>
              <a:t> del error de </a:t>
            </a:r>
            <a:r>
              <a:rPr lang="en-US" sz="2400" dirty="0" err="1"/>
              <a:t>una</a:t>
            </a:r>
            <a:r>
              <a:rPr lang="en-US" sz="2400" dirty="0"/>
              <a:t> forma </a:t>
            </a:r>
            <a:r>
              <a:rPr lang="en-US" sz="2400" dirty="0" err="1"/>
              <a:t>iterativa</a:t>
            </a:r>
            <a:r>
              <a:rPr lang="en-US" sz="2400" dirty="0"/>
              <a:t>.</a:t>
            </a:r>
            <a:endParaRPr sz="2400" dirty="0"/>
          </a:p>
          <a:p>
            <a:pPr marL="91440" lvl="0" indent="0" algn="l" rtl="0">
              <a:lnSpc>
                <a:spcPct val="80000"/>
              </a:lnSpc>
              <a:spcBef>
                <a:spcPts val="1300"/>
              </a:spcBef>
              <a:spcAft>
                <a:spcPts val="0"/>
              </a:spcAft>
              <a:buSzPts val="2000"/>
              <a:buNone/>
            </a:pPr>
            <a:endParaRPr sz="2400" dirty="0"/>
          </a:p>
        </p:txBody>
      </p:sp>
      <p:sp>
        <p:nvSpPr>
          <p:cNvPr id="484" name="Google Shape;484;p36"/>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7"/>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El Proceso de Depuración</a:t>
            </a:r>
            <a:br>
              <a:rPr lang="en-US"/>
            </a:br>
            <a:r>
              <a:rPr lang="en-US"/>
              <a:t>Características de los errores</a:t>
            </a:r>
            <a:endParaRPr/>
          </a:p>
        </p:txBody>
      </p:sp>
      <p:sp>
        <p:nvSpPr>
          <p:cNvPr id="490" name="Google Shape;490;p37"/>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43</a:t>
            </a:fld>
            <a:endParaRPr/>
          </a:p>
        </p:txBody>
      </p:sp>
      <p:sp>
        <p:nvSpPr>
          <p:cNvPr id="491" name="Google Shape;491;p37"/>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406400" algn="l" rtl="0">
              <a:lnSpc>
                <a:spcPct val="85000"/>
              </a:lnSpc>
              <a:spcBef>
                <a:spcPts val="0"/>
              </a:spcBef>
              <a:spcAft>
                <a:spcPts val="0"/>
              </a:spcAft>
              <a:buSzPts val="2800"/>
              <a:buNone/>
            </a:pPr>
            <a:endParaRPr/>
          </a:p>
        </p:txBody>
      </p:sp>
      <p:sp>
        <p:nvSpPr>
          <p:cNvPr id="492" name="Google Shape;492;p37"/>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lnSpcReduction="10000"/>
          </a:bodyPr>
          <a:lstStyle/>
          <a:p>
            <a:pPr marL="457200" lvl="0" indent="-457200" algn="just" rtl="0">
              <a:lnSpc>
                <a:spcPct val="85000"/>
              </a:lnSpc>
              <a:spcBef>
                <a:spcPts val="0"/>
              </a:spcBef>
              <a:spcAft>
                <a:spcPts val="0"/>
              </a:spcAft>
              <a:buSzPts val="2400"/>
              <a:buFont typeface="Calibri"/>
              <a:buAutoNum type="arabicPeriod"/>
            </a:pPr>
            <a:r>
              <a:rPr lang="en-US"/>
              <a:t>Síntoma lejano (geográficamente) de la causa</a:t>
            </a:r>
            <a:endParaRPr/>
          </a:p>
          <a:p>
            <a:pPr marL="457200" lvl="0" indent="-457200" algn="just" rtl="0">
              <a:lnSpc>
                <a:spcPct val="85000"/>
              </a:lnSpc>
              <a:spcBef>
                <a:spcPts val="1300"/>
              </a:spcBef>
              <a:spcAft>
                <a:spcPts val="0"/>
              </a:spcAft>
              <a:buSzPts val="2400"/>
              <a:buFont typeface="Calibri"/>
              <a:buAutoNum type="arabicPeriod"/>
            </a:pPr>
            <a:r>
              <a:rPr lang="en-US"/>
              <a:t>Síntoma desaparece temporalmente al corregir otro error</a:t>
            </a:r>
            <a:endParaRPr/>
          </a:p>
          <a:p>
            <a:pPr marL="457200" lvl="0" indent="-457200" algn="just" rtl="0">
              <a:lnSpc>
                <a:spcPct val="85000"/>
              </a:lnSpc>
              <a:spcBef>
                <a:spcPts val="1300"/>
              </a:spcBef>
              <a:spcAft>
                <a:spcPts val="0"/>
              </a:spcAft>
              <a:buSzPts val="2400"/>
              <a:buFont typeface="Calibri"/>
              <a:buAutoNum type="arabicPeriod"/>
            </a:pPr>
            <a:r>
              <a:rPr lang="en-US"/>
              <a:t>Síntoma producido por error</a:t>
            </a:r>
            <a:endParaRPr/>
          </a:p>
          <a:p>
            <a:pPr marL="457200" lvl="0" indent="-457200" algn="just" rtl="0">
              <a:lnSpc>
                <a:spcPct val="85000"/>
              </a:lnSpc>
              <a:spcBef>
                <a:spcPts val="1300"/>
              </a:spcBef>
              <a:spcAft>
                <a:spcPts val="0"/>
              </a:spcAft>
              <a:buSzPts val="2400"/>
              <a:buFont typeface="Calibri"/>
              <a:buAutoNum type="arabicPeriod"/>
            </a:pPr>
            <a:r>
              <a:rPr lang="en-US"/>
              <a:t>Síntoma causado por error humano</a:t>
            </a:r>
            <a:endParaRPr/>
          </a:p>
          <a:p>
            <a:pPr marL="457200" lvl="0" indent="-457200" algn="just" rtl="0">
              <a:lnSpc>
                <a:spcPct val="85000"/>
              </a:lnSpc>
              <a:spcBef>
                <a:spcPts val="1300"/>
              </a:spcBef>
              <a:spcAft>
                <a:spcPts val="0"/>
              </a:spcAft>
              <a:buSzPts val="2400"/>
              <a:buFont typeface="Calibri"/>
              <a:buAutoNum type="arabicPeriod"/>
            </a:pPr>
            <a:r>
              <a:rPr lang="en-US"/>
              <a:t>Síntoma causado por problemas de tiempo</a:t>
            </a:r>
            <a:endParaRPr/>
          </a:p>
          <a:p>
            <a:pPr marL="457200" lvl="0" indent="-457200" algn="just" rtl="0">
              <a:lnSpc>
                <a:spcPct val="85000"/>
              </a:lnSpc>
              <a:spcBef>
                <a:spcPts val="1300"/>
              </a:spcBef>
              <a:spcAft>
                <a:spcPts val="0"/>
              </a:spcAft>
              <a:buSzPts val="2400"/>
              <a:buFont typeface="Calibri"/>
              <a:buAutoNum type="arabicPeriod"/>
            </a:pPr>
            <a:r>
              <a:rPr lang="en-US"/>
              <a:t>Condiciones de entrada difíciles de reproducir</a:t>
            </a:r>
            <a:endParaRPr/>
          </a:p>
          <a:p>
            <a:pPr marL="457200" lvl="0" indent="-457200" algn="just" rtl="0">
              <a:lnSpc>
                <a:spcPct val="85000"/>
              </a:lnSpc>
              <a:spcBef>
                <a:spcPts val="1300"/>
              </a:spcBef>
              <a:spcAft>
                <a:spcPts val="0"/>
              </a:spcAft>
              <a:buSzPts val="2400"/>
              <a:buFont typeface="Calibri"/>
              <a:buAutoNum type="arabicPeriod"/>
            </a:pPr>
            <a:r>
              <a:rPr lang="en-US"/>
              <a:t>Síntoma intermitente (especialmente en desarrollos  hardware-software)</a:t>
            </a:r>
            <a:endParaRPr/>
          </a:p>
          <a:p>
            <a:pPr marL="457200" lvl="0" indent="-457200" algn="just" rtl="0">
              <a:lnSpc>
                <a:spcPct val="85000"/>
              </a:lnSpc>
              <a:spcBef>
                <a:spcPts val="1300"/>
              </a:spcBef>
              <a:spcAft>
                <a:spcPts val="0"/>
              </a:spcAft>
              <a:buSzPts val="2400"/>
              <a:buFont typeface="Calibri"/>
              <a:buAutoNum type="arabicPeriod"/>
            </a:pPr>
            <a:r>
              <a:rPr lang="en-US"/>
              <a:t>El síntoma se debe a causas distribuidas entre varias tareas que se ejecutan en diferentes procesadores</a:t>
            </a:r>
            <a:endParaRPr/>
          </a:p>
        </p:txBody>
      </p:sp>
      <p:sp>
        <p:nvSpPr>
          <p:cNvPr id="493" name="Google Shape;493;p37"/>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txBox="1">
            <a:spLocks noGrp="1"/>
          </p:cNvSpPr>
          <p:nvPr>
            <p:ph type="title"/>
          </p:nvPr>
        </p:nvSpPr>
        <p:spPr>
          <a:xfrm>
            <a:off x="557089" y="333130"/>
            <a:ext cx="328012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dirty="0" err="1"/>
              <a:t>Enfoques</a:t>
            </a:r>
            <a:r>
              <a:rPr lang="en-US" dirty="0"/>
              <a:t> de la </a:t>
            </a:r>
            <a:r>
              <a:rPr lang="en-US" dirty="0" err="1"/>
              <a:t>Depuración</a:t>
            </a:r>
            <a:endParaRPr dirty="0"/>
          </a:p>
        </p:txBody>
      </p:sp>
      <p:sp>
        <p:nvSpPr>
          <p:cNvPr id="499" name="Google Shape;499;p38"/>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44</a:t>
            </a:fld>
            <a:endParaRPr/>
          </a:p>
        </p:txBody>
      </p:sp>
      <p:sp>
        <p:nvSpPr>
          <p:cNvPr id="500" name="Google Shape;500;p38"/>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a:t>Pressman Cap. 18 </a:t>
            </a:r>
            <a:endParaRPr/>
          </a:p>
        </p:txBody>
      </p:sp>
      <p:sp>
        <p:nvSpPr>
          <p:cNvPr id="502" name="Google Shape;502;p38"/>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pic>
        <p:nvPicPr>
          <p:cNvPr id="5" name="Imagen 4" descr="Gráfico, Diagrama, Gráfico de embudo&#10;&#10;El contenido generado por IA puede ser incorrecto.">
            <a:extLst>
              <a:ext uri="{FF2B5EF4-FFF2-40B4-BE49-F238E27FC236}">
                <a16:creationId xmlns:a16="http://schemas.microsoft.com/office/drawing/2014/main" id="{502AF2CA-87C4-BE59-2D1D-285ABEAA6476}"/>
              </a:ext>
            </a:extLst>
          </p:cNvPr>
          <p:cNvPicPr>
            <a:picLocks noChangeAspect="1"/>
          </p:cNvPicPr>
          <p:nvPr/>
        </p:nvPicPr>
        <p:blipFill>
          <a:blip r:embed="rId3"/>
          <a:stretch>
            <a:fillRect/>
          </a:stretch>
        </p:blipFill>
        <p:spPr>
          <a:xfrm>
            <a:off x="4305049" y="1198154"/>
            <a:ext cx="7717971" cy="5659846"/>
          </a:xfrm>
          <a:prstGeom prst="rect">
            <a:avLst/>
          </a:prstGeom>
        </p:spPr>
      </p:pic>
    </p:spTree>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5"/>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Estrategias de pruebas</a:t>
            </a:r>
            <a:endParaRPr/>
          </a:p>
        </p:txBody>
      </p:sp>
      <p:sp>
        <p:nvSpPr>
          <p:cNvPr id="103" name="Google Shape;103;p5"/>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5</a:t>
            </a:fld>
            <a:endParaRPr/>
          </a:p>
        </p:txBody>
      </p:sp>
      <p:sp>
        <p:nvSpPr>
          <p:cNvPr id="104" name="Google Shape;104;p5"/>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105" name="Google Shape;105;p5"/>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pic>
        <p:nvPicPr>
          <p:cNvPr id="106" name="Google Shape;106;p5"/>
          <p:cNvPicPr preferRelativeResize="0"/>
          <p:nvPr/>
        </p:nvPicPr>
        <p:blipFill rotWithShape="1">
          <a:blip r:embed="rId3">
            <a:alphaModFix/>
          </a:blip>
          <a:srcRect/>
          <a:stretch/>
        </p:blipFill>
        <p:spPr>
          <a:xfrm>
            <a:off x="2495550" y="1916114"/>
            <a:ext cx="5113338" cy="4295775"/>
          </a:xfrm>
          <a:prstGeom prst="rect">
            <a:avLst/>
          </a:prstGeom>
          <a:noFill/>
          <a:ln w="9525" cap="flat" cmpd="sng">
            <a:solidFill>
              <a:srgbClr val="00B050"/>
            </a:solidFill>
            <a:prstDash val="solid"/>
            <a:round/>
            <a:headEnd type="none" w="sm" len="sm"/>
            <a:tailEnd type="none" w="sm" len="sm"/>
          </a:ln>
          <a:effectLst>
            <a:outerShdw blurRad="292100" dist="139700" dir="2700000" algn="tl" rotWithShape="0">
              <a:srgbClr val="333333">
                <a:alpha val="63137"/>
              </a:srgbClr>
            </a:outerShdw>
          </a:effectLst>
        </p:spPr>
      </p:pic>
      <p:sp>
        <p:nvSpPr>
          <p:cNvPr id="107" name="Google Shape;107;p5"/>
          <p:cNvSpPr/>
          <p:nvPr/>
        </p:nvSpPr>
        <p:spPr>
          <a:xfrm>
            <a:off x="8075614" y="3068638"/>
            <a:ext cx="2592387" cy="68421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119819" y="44558"/>
                </a:lnTo>
              </a:path>
            </a:pathLst>
          </a:cu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prueba de unidad , donde comienza la espiral.</a:t>
            </a:r>
            <a:endParaRPr sz="1400" b="0" i="0" u="none" strike="noStrike" cap="none">
              <a:solidFill>
                <a:srgbClr val="000000"/>
              </a:solidFill>
              <a:latin typeface="Arial"/>
              <a:ea typeface="Arial"/>
              <a:cs typeface="Arial"/>
              <a:sym typeface="Arial"/>
            </a:endParaRPr>
          </a:p>
        </p:txBody>
      </p:sp>
      <p:sp>
        <p:nvSpPr>
          <p:cNvPr id="108" name="Google Shape;108;p5"/>
          <p:cNvSpPr/>
          <p:nvPr/>
        </p:nvSpPr>
        <p:spPr>
          <a:xfrm>
            <a:off x="1524001" y="3644900"/>
            <a:ext cx="2771775" cy="97313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3300" y="14094"/>
                </a:moveTo>
                <a:lnTo>
                  <a:pt x="129484" y="14094"/>
                </a:lnTo>
                <a:lnTo>
                  <a:pt x="136012" y="-66361"/>
                </a:lnTo>
              </a:path>
            </a:pathLst>
          </a:custGeom>
          <a:solidFill>
            <a:schemeClr val="accent1"/>
          </a:solidFill>
          <a:ln w="22225" cap="rnd" cmpd="sng">
            <a:solidFill>
              <a:srgbClr val="8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chemeClr val="lt1"/>
                </a:solidFill>
                <a:latin typeface="Calibri"/>
                <a:ea typeface="Calibri"/>
                <a:cs typeface="Calibri"/>
                <a:sym typeface="Calibri"/>
              </a:rPr>
              <a:t>prueba de integración</a:t>
            </a:r>
            <a:r>
              <a:rPr lang="en-US" sz="1600" b="0" i="0" u="none" strike="noStrike" cap="none">
                <a:solidFill>
                  <a:schemeClr val="lt1"/>
                </a:solidFill>
                <a:latin typeface="Calibri"/>
                <a:ea typeface="Calibri"/>
                <a:cs typeface="Calibri"/>
                <a:sym typeface="Calibri"/>
              </a:rPr>
              <a:t>, donde el foco de atención es el diseño y la arquitectura del software.</a:t>
            </a:r>
            <a:endParaRPr sz="1400" b="0" i="0" u="none" strike="noStrike" cap="none">
              <a:solidFill>
                <a:srgbClr val="000000"/>
              </a:solidFill>
              <a:latin typeface="Arial"/>
              <a:ea typeface="Arial"/>
              <a:cs typeface="Arial"/>
              <a:sym typeface="Arial"/>
            </a:endParaRPr>
          </a:p>
        </p:txBody>
      </p:sp>
      <p:sp>
        <p:nvSpPr>
          <p:cNvPr id="109" name="Google Shape;109;p5"/>
          <p:cNvSpPr/>
          <p:nvPr/>
        </p:nvSpPr>
        <p:spPr>
          <a:xfrm>
            <a:off x="6921501" y="1879601"/>
            <a:ext cx="3529013" cy="79216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588" y="17317"/>
                </a:moveTo>
                <a:lnTo>
                  <a:pt x="-12634" y="17317"/>
                </a:lnTo>
                <a:lnTo>
                  <a:pt x="-35305" y="119278"/>
                </a:lnTo>
              </a:path>
            </a:pathLst>
          </a:custGeom>
          <a:solidFill>
            <a:schemeClr val="accent1"/>
          </a:solidFill>
          <a:ln w="22225" cap="rnd" cmpd="sng">
            <a:solidFill>
              <a:srgbClr val="8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chemeClr val="lt1"/>
                </a:solidFill>
                <a:latin typeface="Calibri"/>
                <a:ea typeface="Calibri"/>
                <a:cs typeface="Calibri"/>
                <a:sym typeface="Calibri"/>
              </a:rPr>
              <a:t>prueba de validación, </a:t>
            </a:r>
            <a:r>
              <a:rPr lang="en-US" sz="1600" b="0" i="0" u="none" strike="noStrike" cap="none">
                <a:solidFill>
                  <a:schemeClr val="lt1"/>
                </a:solidFill>
                <a:latin typeface="Calibri"/>
                <a:ea typeface="Calibri"/>
                <a:cs typeface="Calibri"/>
                <a:sym typeface="Calibri"/>
              </a:rPr>
              <a:t>donde se validan los requisitos establecidos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1600"/>
              <a:buFont typeface="Noto Sans Symbols"/>
              <a:buNone/>
            </a:pPr>
            <a:endParaRPr sz="1600" b="0" i="0" u="none" strike="noStrike" cap="none">
              <a:solidFill>
                <a:schemeClr val="lt1"/>
              </a:solidFill>
              <a:latin typeface="Calibri"/>
              <a:ea typeface="Calibri"/>
              <a:cs typeface="Calibri"/>
              <a:sym typeface="Calibri"/>
            </a:endParaRPr>
          </a:p>
        </p:txBody>
      </p:sp>
      <p:sp>
        <p:nvSpPr>
          <p:cNvPr id="110" name="Google Shape;110;p5"/>
          <p:cNvSpPr/>
          <p:nvPr/>
        </p:nvSpPr>
        <p:spPr>
          <a:xfrm>
            <a:off x="1524000" y="1700214"/>
            <a:ext cx="3276600" cy="82867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0004" y="47585"/>
                </a:moveTo>
                <a:lnTo>
                  <a:pt x="131171" y="47585"/>
                </a:lnTo>
                <a:lnTo>
                  <a:pt x="151804" y="70178"/>
                </a:lnTo>
              </a:path>
            </a:pathLst>
          </a:cu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chemeClr val="lt1"/>
                </a:solidFill>
                <a:latin typeface="Calibri"/>
                <a:ea typeface="Calibri"/>
                <a:cs typeface="Calibri"/>
                <a:sym typeface="Calibri"/>
              </a:rPr>
              <a:t>prueba del sistema, </a:t>
            </a:r>
            <a:r>
              <a:rPr lang="en-US" sz="1600" b="0" i="0" u="none" strike="noStrike" cap="none">
                <a:solidFill>
                  <a:schemeClr val="lt1"/>
                </a:solidFill>
                <a:latin typeface="Calibri"/>
                <a:ea typeface="Calibri"/>
                <a:cs typeface="Calibri"/>
                <a:sym typeface="Calibri"/>
              </a:rPr>
              <a:t>en la que se prueba el software como un todo</a:t>
            </a:r>
            <a:endParaRPr sz="1400" b="0" i="0" u="none" strike="noStrike" cap="none">
              <a:solidFill>
                <a:srgbClr val="000000"/>
              </a:solidFill>
              <a:latin typeface="Arial"/>
              <a:ea typeface="Arial"/>
              <a:cs typeface="Arial"/>
              <a:sym typeface="Arial"/>
            </a:endParaRPr>
          </a:p>
        </p:txBody>
      </p:sp>
      <p:sp>
        <p:nvSpPr>
          <p:cNvPr id="111" name="Google Shape;111;p5"/>
          <p:cNvSpPr/>
          <p:nvPr/>
        </p:nvSpPr>
        <p:spPr>
          <a:xfrm>
            <a:off x="7138988" y="5445125"/>
            <a:ext cx="3529012" cy="71913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2588" y="19073"/>
                </a:moveTo>
                <a:lnTo>
                  <a:pt x="-16411" y="19073"/>
                </a:lnTo>
                <a:lnTo>
                  <a:pt x="-46373" y="2117"/>
                </a:lnTo>
              </a:path>
            </a:pathLst>
          </a:custGeom>
          <a:solidFill>
            <a:schemeClr val="accent1"/>
          </a:solidFill>
          <a:ln w="22225" cap="rnd" cmpd="sng">
            <a:solidFill>
              <a:srgbClr val="8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a:solidFill>
                  <a:schemeClr val="lt1"/>
                </a:solidFill>
                <a:latin typeface="Calibri"/>
                <a:ea typeface="Calibri"/>
                <a:cs typeface="Calibri"/>
                <a:sym typeface="Calibri"/>
              </a:rPr>
              <a:t>Etapas del proceso de desarrollo </a:t>
            </a:r>
            <a:endParaRPr sz="1600" b="0" i="1"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345806" y="-162919"/>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dirty="0" err="1"/>
              <a:t>Tipos</a:t>
            </a:r>
            <a:r>
              <a:rPr lang="en-US" dirty="0"/>
              <a:t> de </a:t>
            </a:r>
            <a:r>
              <a:rPr lang="en-US" dirty="0" err="1"/>
              <a:t>Pruebas</a:t>
            </a:r>
            <a:r>
              <a:rPr lang="en-US" dirty="0"/>
              <a:t> Software </a:t>
            </a:r>
            <a:r>
              <a:rPr lang="en-US" dirty="0" err="1"/>
              <a:t>convencionales</a:t>
            </a:r>
            <a:endParaRPr dirty="0"/>
          </a:p>
        </p:txBody>
      </p:sp>
      <p:sp>
        <p:nvSpPr>
          <p:cNvPr id="118" name="Google Shape;118;p6"/>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6</a:t>
            </a:fld>
            <a:endParaRPr/>
          </a:p>
        </p:txBody>
      </p:sp>
      <p:sp>
        <p:nvSpPr>
          <p:cNvPr id="119" name="Google Shape;119;p6"/>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121" name="Google Shape;121;p6"/>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pic>
        <p:nvPicPr>
          <p:cNvPr id="5" name="Imagen 4" descr="Diagrama&#10;&#10;El contenido generado por IA puede ser incorrecto.">
            <a:extLst>
              <a:ext uri="{FF2B5EF4-FFF2-40B4-BE49-F238E27FC236}">
                <a16:creationId xmlns:a16="http://schemas.microsoft.com/office/drawing/2014/main" id="{513FAE26-E0A9-3A5C-9890-57E9FEEE5010}"/>
              </a:ext>
            </a:extLst>
          </p:cNvPr>
          <p:cNvPicPr>
            <a:picLocks noChangeAspect="1"/>
          </p:cNvPicPr>
          <p:nvPr/>
        </p:nvPicPr>
        <p:blipFill>
          <a:blip r:embed="rId3"/>
          <a:stretch>
            <a:fillRect/>
          </a:stretch>
        </p:blipFill>
        <p:spPr>
          <a:xfrm>
            <a:off x="1046275" y="702130"/>
            <a:ext cx="10099449" cy="63105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7"/>
          <p:cNvPicPr preferRelativeResize="0"/>
          <p:nvPr/>
        </p:nvPicPr>
        <p:blipFill rotWithShape="1">
          <a:blip r:embed="rId3">
            <a:alphaModFix/>
          </a:blip>
          <a:srcRect/>
          <a:stretch/>
        </p:blipFill>
        <p:spPr>
          <a:xfrm>
            <a:off x="8489004" y="3234521"/>
            <a:ext cx="3530600" cy="3275013"/>
          </a:xfrm>
          <a:prstGeom prst="rect">
            <a:avLst/>
          </a:prstGeom>
          <a:noFill/>
          <a:ln>
            <a:noFill/>
          </a:ln>
          <a:effectLst>
            <a:outerShdw blurRad="292100" dist="139700" dir="2700000" algn="tl" rotWithShape="0">
              <a:srgbClr val="333333">
                <a:alpha val="63137"/>
              </a:srgbClr>
            </a:outerShdw>
          </a:effectLst>
        </p:spPr>
      </p:pic>
      <p:sp>
        <p:nvSpPr>
          <p:cNvPr id="128" name="Google Shape;128;p7"/>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chemeClr val="dk2"/>
              </a:buClr>
              <a:buSzPct val="111111"/>
              <a:buFont typeface="Calibri"/>
              <a:buNone/>
            </a:pPr>
            <a:r>
              <a:rPr lang="en-US" sz="3600"/>
              <a:t>Tipos de Pruebas.</a:t>
            </a:r>
            <a:br>
              <a:rPr lang="en-US" sz="3600"/>
            </a:br>
            <a:r>
              <a:rPr lang="en-US" sz="3600"/>
              <a:t>Pruebas de Unidad</a:t>
            </a:r>
            <a:br>
              <a:rPr lang="en-US" sz="3600"/>
            </a:br>
            <a:endParaRPr sz="3600"/>
          </a:p>
        </p:txBody>
      </p:sp>
      <p:sp>
        <p:nvSpPr>
          <p:cNvPr id="129" name="Google Shape;129;p7"/>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7</a:t>
            </a:fld>
            <a:endParaRPr/>
          </a:p>
        </p:txBody>
      </p:sp>
      <p:sp>
        <p:nvSpPr>
          <p:cNvPr id="130" name="Google Shape;130;p7"/>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131" name="Google Shape;131;p7"/>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65100" algn="just" rtl="0">
              <a:lnSpc>
                <a:spcPct val="90000"/>
              </a:lnSpc>
              <a:spcBef>
                <a:spcPts val="0"/>
              </a:spcBef>
              <a:spcAft>
                <a:spcPts val="0"/>
              </a:spcAft>
              <a:buSzPts val="2600"/>
              <a:buChar char="»"/>
            </a:pPr>
            <a:r>
              <a:rPr lang="en-US" sz="2600"/>
              <a:t>Se prueba la interfaz del módulo para asegurar que la información fluye de forma adecuada.</a:t>
            </a:r>
            <a:endParaRPr/>
          </a:p>
          <a:p>
            <a:pPr marL="91440" lvl="0" indent="-165100" algn="just" rtl="0">
              <a:lnSpc>
                <a:spcPct val="90000"/>
              </a:lnSpc>
              <a:spcBef>
                <a:spcPts val="1300"/>
              </a:spcBef>
              <a:spcAft>
                <a:spcPts val="0"/>
              </a:spcAft>
              <a:buSzPts val="2600"/>
              <a:buChar char="»"/>
            </a:pPr>
            <a:r>
              <a:rPr lang="en-US" sz="2600"/>
              <a:t> Se examinan las estructuras de datos locales.</a:t>
            </a:r>
            <a:endParaRPr/>
          </a:p>
          <a:p>
            <a:pPr marL="91440" lvl="0" indent="-165100" algn="just" rtl="0">
              <a:lnSpc>
                <a:spcPct val="90000"/>
              </a:lnSpc>
              <a:spcBef>
                <a:spcPts val="1300"/>
              </a:spcBef>
              <a:spcAft>
                <a:spcPts val="0"/>
              </a:spcAft>
              <a:buSzPts val="2600"/>
              <a:buChar char="»"/>
            </a:pPr>
            <a:r>
              <a:rPr lang="en-US" sz="2600"/>
              <a:t>Se prueban las condiciones límite para asegurar que el módulo funciona correctamente </a:t>
            </a:r>
            <a:endParaRPr/>
          </a:p>
          <a:p>
            <a:pPr marL="91440" lvl="0" indent="-165100" algn="just" rtl="0">
              <a:lnSpc>
                <a:spcPct val="90000"/>
              </a:lnSpc>
              <a:spcBef>
                <a:spcPts val="1300"/>
              </a:spcBef>
              <a:spcAft>
                <a:spcPts val="0"/>
              </a:spcAft>
              <a:buSzPts val="2600"/>
              <a:buChar char="»"/>
            </a:pPr>
            <a:r>
              <a:rPr lang="en-US" sz="2600"/>
              <a:t>Se ejercitan todos los caminos independientes.</a:t>
            </a:r>
            <a:endParaRPr/>
          </a:p>
        </p:txBody>
      </p:sp>
      <p:sp>
        <p:nvSpPr>
          <p:cNvPr id="132" name="Google Shape;132;p7"/>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chemeClr val="dk2"/>
              </a:buClr>
              <a:buSzPct val="111111"/>
              <a:buFont typeface="Calibri"/>
              <a:buNone/>
            </a:pPr>
            <a:r>
              <a:rPr lang="en-US" sz="3600"/>
              <a:t>Tipos de Pruebas.</a:t>
            </a:r>
            <a:br>
              <a:rPr lang="en-US" sz="3600"/>
            </a:br>
            <a:r>
              <a:rPr lang="en-US" sz="3600"/>
              <a:t>Pruebas de Unidad</a:t>
            </a:r>
            <a:br>
              <a:rPr lang="en-US" sz="3600"/>
            </a:br>
            <a:endParaRPr sz="3600"/>
          </a:p>
        </p:txBody>
      </p:sp>
      <p:sp>
        <p:nvSpPr>
          <p:cNvPr id="139" name="Google Shape;139;p8"/>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8</a:t>
            </a:fld>
            <a:endParaRPr/>
          </a:p>
        </p:txBody>
      </p:sp>
      <p:sp>
        <p:nvSpPr>
          <p:cNvPr id="140" name="Google Shape;140;p8"/>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141" name="Google Shape;141;p8"/>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306000" lvl="0" indent="-306000" algn="l" rtl="0">
              <a:lnSpc>
                <a:spcPct val="85000"/>
              </a:lnSpc>
              <a:spcBef>
                <a:spcPts val="0"/>
              </a:spcBef>
              <a:spcAft>
                <a:spcPts val="0"/>
              </a:spcAft>
              <a:buSzPts val="2400"/>
              <a:buChar char="»"/>
            </a:pPr>
            <a:r>
              <a:rPr lang="en-US"/>
              <a:t>Los errores más comunes detectados por la pruebas de unidad:</a:t>
            </a:r>
            <a:endParaRPr/>
          </a:p>
          <a:p>
            <a:pPr marL="630000" lvl="1" indent="-306000" algn="l" rtl="0">
              <a:lnSpc>
                <a:spcPct val="85000"/>
              </a:lnSpc>
              <a:spcBef>
                <a:spcPts val="600"/>
              </a:spcBef>
              <a:spcAft>
                <a:spcPts val="0"/>
              </a:spcAft>
              <a:buClr>
                <a:srgbClr val="262626"/>
              </a:buClr>
              <a:buSzPts val="2400"/>
              <a:buChar char=" "/>
            </a:pPr>
            <a:r>
              <a:rPr lang="en-US"/>
              <a:t>Cálculos incorrectos</a:t>
            </a:r>
            <a:endParaRPr/>
          </a:p>
          <a:p>
            <a:pPr marL="972900" lvl="2" indent="-342900" algn="l" rtl="0">
              <a:lnSpc>
                <a:spcPct val="85000"/>
              </a:lnSpc>
              <a:spcBef>
                <a:spcPts val="600"/>
              </a:spcBef>
              <a:spcAft>
                <a:spcPts val="0"/>
              </a:spcAft>
              <a:buClr>
                <a:srgbClr val="262626"/>
              </a:buClr>
              <a:buSzPts val="2000"/>
              <a:buFont typeface="Noto Sans Symbols"/>
              <a:buChar char="❖"/>
            </a:pPr>
            <a:r>
              <a:rPr lang="en-US"/>
              <a:t>Aplicación incorrecta de predecesores aritméticos</a:t>
            </a:r>
            <a:endParaRPr/>
          </a:p>
          <a:p>
            <a:pPr marL="972900" lvl="2" indent="-342900" algn="l" rtl="0">
              <a:lnSpc>
                <a:spcPct val="85000"/>
              </a:lnSpc>
              <a:spcBef>
                <a:spcPts val="600"/>
              </a:spcBef>
              <a:spcAft>
                <a:spcPts val="0"/>
              </a:spcAft>
              <a:buClr>
                <a:srgbClr val="262626"/>
              </a:buClr>
              <a:buSzPts val="2000"/>
              <a:buFont typeface="Noto Sans Symbols"/>
              <a:buChar char="❖"/>
            </a:pPr>
            <a:r>
              <a:rPr lang="en-US"/>
              <a:t>Operaciones mezcladas</a:t>
            </a:r>
            <a:endParaRPr/>
          </a:p>
          <a:p>
            <a:pPr marL="972900" lvl="2" indent="-342900" algn="l" rtl="0">
              <a:lnSpc>
                <a:spcPct val="85000"/>
              </a:lnSpc>
              <a:spcBef>
                <a:spcPts val="600"/>
              </a:spcBef>
              <a:spcAft>
                <a:spcPts val="0"/>
              </a:spcAft>
              <a:buClr>
                <a:srgbClr val="262626"/>
              </a:buClr>
              <a:buSzPts val="2000"/>
              <a:buFont typeface="Noto Sans Symbols"/>
              <a:buChar char="❖"/>
            </a:pPr>
            <a:r>
              <a:rPr lang="en-US"/>
              <a:t>Inicialización incorrecta</a:t>
            </a:r>
            <a:endParaRPr/>
          </a:p>
          <a:p>
            <a:pPr marL="972900" lvl="2" indent="-342900" algn="l" rtl="0">
              <a:lnSpc>
                <a:spcPct val="85000"/>
              </a:lnSpc>
              <a:spcBef>
                <a:spcPts val="600"/>
              </a:spcBef>
              <a:spcAft>
                <a:spcPts val="0"/>
              </a:spcAft>
              <a:buClr>
                <a:srgbClr val="262626"/>
              </a:buClr>
              <a:buSzPts val="2000"/>
              <a:buFont typeface="Noto Sans Symbols"/>
              <a:buChar char="❖"/>
            </a:pPr>
            <a:r>
              <a:rPr lang="en-US"/>
              <a:t>Falta de precisión</a:t>
            </a:r>
            <a:endParaRPr/>
          </a:p>
          <a:p>
            <a:pPr marL="972900" lvl="2" indent="-342900" algn="l" rtl="0">
              <a:lnSpc>
                <a:spcPct val="85000"/>
              </a:lnSpc>
              <a:spcBef>
                <a:spcPts val="600"/>
              </a:spcBef>
              <a:spcAft>
                <a:spcPts val="0"/>
              </a:spcAft>
              <a:buClr>
                <a:srgbClr val="262626"/>
              </a:buClr>
              <a:buSzPts val="2000"/>
              <a:buFont typeface="Noto Sans Symbols"/>
              <a:buChar char="❖"/>
            </a:pPr>
            <a:r>
              <a:rPr lang="en-US"/>
              <a:t>Representación simbólica incorrecta</a:t>
            </a:r>
            <a:endParaRPr/>
          </a:p>
          <a:p>
            <a:pPr marL="630000" lvl="1" indent="-306000" algn="l" rtl="0">
              <a:lnSpc>
                <a:spcPct val="85000"/>
              </a:lnSpc>
              <a:spcBef>
                <a:spcPts val="600"/>
              </a:spcBef>
              <a:spcAft>
                <a:spcPts val="0"/>
              </a:spcAft>
              <a:buClr>
                <a:srgbClr val="262626"/>
              </a:buClr>
              <a:buSzPts val="2400"/>
              <a:buChar char=" "/>
            </a:pPr>
            <a:r>
              <a:rPr lang="en-US"/>
              <a:t>Comparaciones erróneas</a:t>
            </a:r>
            <a:endParaRPr/>
          </a:p>
          <a:p>
            <a:pPr marL="630000" lvl="1" indent="-306000" algn="l" rtl="0">
              <a:lnSpc>
                <a:spcPct val="85000"/>
              </a:lnSpc>
              <a:spcBef>
                <a:spcPts val="600"/>
              </a:spcBef>
              <a:spcAft>
                <a:spcPts val="0"/>
              </a:spcAft>
              <a:buClr>
                <a:srgbClr val="262626"/>
              </a:buClr>
              <a:buSzPts val="2400"/>
              <a:buChar char=" "/>
            </a:pPr>
            <a:r>
              <a:rPr lang="en-US"/>
              <a:t>Flujos de control inapropiados </a:t>
            </a:r>
            <a:endParaRPr/>
          </a:p>
        </p:txBody>
      </p:sp>
      <p:sp>
        <p:nvSpPr>
          <p:cNvPr id="142" name="Google Shape;142;p8"/>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9"/>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n-US"/>
              <a:t>Tipos de Pruebas.</a:t>
            </a:r>
            <a:br>
              <a:rPr lang="en-US"/>
            </a:br>
            <a:r>
              <a:rPr lang="en-US"/>
              <a:t>Pruebas de Unidad</a:t>
            </a:r>
            <a:endParaRPr/>
          </a:p>
        </p:txBody>
      </p:sp>
      <p:sp>
        <p:nvSpPr>
          <p:cNvPr id="149" name="Google Shape;149;p9"/>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n-US"/>
              <a:t>9</a:t>
            </a:fld>
            <a:endParaRPr/>
          </a:p>
        </p:txBody>
      </p:sp>
      <p:sp>
        <p:nvSpPr>
          <p:cNvPr id="150" name="Google Shape;150;p9"/>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endParaRPr/>
          </a:p>
        </p:txBody>
      </p:sp>
      <p:sp>
        <p:nvSpPr>
          <p:cNvPr id="151" name="Google Shape;151;p9"/>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35640" lvl="0" indent="-35640" algn="l" rtl="0">
              <a:lnSpc>
                <a:spcPct val="85000"/>
              </a:lnSpc>
              <a:spcBef>
                <a:spcPts val="0"/>
              </a:spcBef>
              <a:spcAft>
                <a:spcPts val="0"/>
              </a:spcAft>
              <a:buSzPts val="3200"/>
              <a:buChar char="»"/>
            </a:pPr>
            <a:r>
              <a:rPr lang="en-US" sz="3200"/>
              <a:t>Los Casos de prueba deben descubrir errores como:</a:t>
            </a:r>
            <a:endParaRPr/>
          </a:p>
          <a:p>
            <a:pPr marL="781200" lvl="1" indent="-457200" algn="l" rtl="0">
              <a:lnSpc>
                <a:spcPct val="85000"/>
              </a:lnSpc>
              <a:spcBef>
                <a:spcPts val="600"/>
              </a:spcBef>
              <a:spcAft>
                <a:spcPts val="0"/>
              </a:spcAft>
              <a:buClr>
                <a:srgbClr val="262626"/>
              </a:buClr>
              <a:buSzPts val="2800"/>
              <a:buFont typeface="Courier New"/>
              <a:buChar char="o"/>
            </a:pPr>
            <a:r>
              <a:rPr lang="en-US" sz="2800"/>
              <a:t>Comparaciones entre diferentes tipos de datos</a:t>
            </a:r>
            <a:endParaRPr/>
          </a:p>
          <a:p>
            <a:pPr marL="781200" lvl="1" indent="-457200" algn="l" rtl="0">
              <a:lnSpc>
                <a:spcPct val="85000"/>
              </a:lnSpc>
              <a:spcBef>
                <a:spcPts val="600"/>
              </a:spcBef>
              <a:spcAft>
                <a:spcPts val="0"/>
              </a:spcAft>
              <a:buClr>
                <a:srgbClr val="262626"/>
              </a:buClr>
              <a:buSzPts val="2800"/>
              <a:buFont typeface="Courier New"/>
              <a:buChar char="o"/>
            </a:pPr>
            <a:r>
              <a:rPr lang="en-US" sz="2800"/>
              <a:t>Operadores lógicos aplicados incorrectamente</a:t>
            </a:r>
            <a:endParaRPr/>
          </a:p>
          <a:p>
            <a:pPr marL="781200" lvl="1" indent="-457200" algn="l" rtl="0">
              <a:lnSpc>
                <a:spcPct val="85000"/>
              </a:lnSpc>
              <a:spcBef>
                <a:spcPts val="600"/>
              </a:spcBef>
              <a:spcAft>
                <a:spcPts val="0"/>
              </a:spcAft>
              <a:buClr>
                <a:srgbClr val="262626"/>
              </a:buClr>
              <a:buSzPts val="2800"/>
              <a:buFont typeface="Courier New"/>
              <a:buChar char="o"/>
            </a:pPr>
            <a:r>
              <a:rPr lang="en-US" sz="2800"/>
              <a:t>Expectativas de igualdad con grado de precisión </a:t>
            </a:r>
            <a:endParaRPr/>
          </a:p>
          <a:p>
            <a:pPr marL="781200" lvl="1" indent="-457200" algn="l" rtl="0">
              <a:lnSpc>
                <a:spcPct val="85000"/>
              </a:lnSpc>
              <a:spcBef>
                <a:spcPts val="600"/>
              </a:spcBef>
              <a:spcAft>
                <a:spcPts val="0"/>
              </a:spcAft>
              <a:buClr>
                <a:srgbClr val="262626"/>
              </a:buClr>
              <a:buSzPts val="2800"/>
              <a:buFont typeface="Courier New"/>
              <a:buChar char="o"/>
            </a:pPr>
            <a:r>
              <a:rPr lang="en-US" sz="2800"/>
              <a:t>Comparación incorrecta de variables </a:t>
            </a:r>
            <a:endParaRPr/>
          </a:p>
          <a:p>
            <a:pPr marL="781200" lvl="1" indent="-457200" algn="l" rtl="0">
              <a:lnSpc>
                <a:spcPct val="85000"/>
              </a:lnSpc>
              <a:spcBef>
                <a:spcPts val="600"/>
              </a:spcBef>
              <a:spcAft>
                <a:spcPts val="0"/>
              </a:spcAft>
              <a:buClr>
                <a:srgbClr val="262626"/>
              </a:buClr>
              <a:buSzPts val="2800"/>
              <a:buFont typeface="Courier New"/>
              <a:buChar char="o"/>
            </a:pPr>
            <a:r>
              <a:rPr lang="en-US" sz="2800"/>
              <a:t>Terminación inapropiada o inexistente de bucles</a:t>
            </a:r>
            <a:endParaRPr/>
          </a:p>
          <a:p>
            <a:pPr marL="781200" lvl="1" indent="-457200" algn="l" rtl="0">
              <a:lnSpc>
                <a:spcPct val="85000"/>
              </a:lnSpc>
              <a:spcBef>
                <a:spcPts val="600"/>
              </a:spcBef>
              <a:spcAft>
                <a:spcPts val="0"/>
              </a:spcAft>
              <a:buClr>
                <a:srgbClr val="262626"/>
              </a:buClr>
              <a:buSzPts val="2800"/>
              <a:buFont typeface="Courier New"/>
              <a:buChar char="o"/>
            </a:pPr>
            <a:r>
              <a:rPr lang="en-US" sz="2800"/>
              <a:t>Falla en la salida cuando se encuentre una iteración divergente</a:t>
            </a:r>
            <a:endParaRPr/>
          </a:p>
          <a:p>
            <a:pPr marL="781200" lvl="1" indent="-457200" algn="l" rtl="0">
              <a:lnSpc>
                <a:spcPct val="85000"/>
              </a:lnSpc>
              <a:spcBef>
                <a:spcPts val="600"/>
              </a:spcBef>
              <a:spcAft>
                <a:spcPts val="0"/>
              </a:spcAft>
              <a:buClr>
                <a:srgbClr val="262626"/>
              </a:buClr>
              <a:buSzPts val="2800"/>
              <a:buFont typeface="Courier New"/>
              <a:buChar char="o"/>
            </a:pPr>
            <a:r>
              <a:rPr lang="en-US" sz="2800"/>
              <a:t>Variables de bucle modificadas inapropiadamente </a:t>
            </a:r>
            <a:endParaRPr/>
          </a:p>
          <a:p>
            <a:pPr marL="91440" lvl="0" indent="0" algn="l" rtl="0">
              <a:lnSpc>
                <a:spcPct val="85000"/>
              </a:lnSpc>
              <a:spcBef>
                <a:spcPts val="1300"/>
              </a:spcBef>
              <a:spcAft>
                <a:spcPts val="0"/>
              </a:spcAft>
              <a:buSzPts val="2400"/>
              <a:buFont typeface="Courier New"/>
              <a:buNone/>
            </a:pPr>
            <a:endParaRPr/>
          </a:p>
        </p:txBody>
      </p:sp>
      <p:sp>
        <p:nvSpPr>
          <p:cNvPr id="152" name="Google Shape;152;p9"/>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Ingenieria de Software II</a:t>
            </a:r>
            <a:endParaRPr/>
          </a:p>
        </p:txBody>
      </p:sp>
    </p:spTree>
  </p:cSld>
  <p:clrMapOvr>
    <a:masterClrMapping/>
  </p:clrMapOvr>
</p:sld>
</file>

<file path=ppt/theme/theme1.xml><?xml version="1.0" encoding="utf-8"?>
<a:theme xmlns:a="http://schemas.openxmlformats.org/drawingml/2006/main" name="Plantilla _2020_Isoft2">
  <a:themeElements>
    <a:clrScheme name="Personalizado 2">
      <a:dk1>
        <a:srgbClr val="000000"/>
      </a:dk1>
      <a:lt1>
        <a:srgbClr val="FFFFFF"/>
      </a:lt1>
      <a:dk2>
        <a:srgbClr val="C00000"/>
      </a:dk2>
      <a:lt2>
        <a:srgbClr val="E4E9EF"/>
      </a:lt2>
      <a:accent1>
        <a:srgbClr val="C00000"/>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2924</Words>
  <Application>Microsoft Office PowerPoint</Application>
  <PresentationFormat>Panorámica</PresentationFormat>
  <Paragraphs>366</Paragraphs>
  <Slides>44</Slides>
  <Notes>44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44</vt:i4>
      </vt:variant>
    </vt:vector>
  </HeadingPairs>
  <TitlesOfParts>
    <vt:vector size="51" baseType="lpstr">
      <vt:lpstr>Calibri</vt:lpstr>
      <vt:lpstr>Gill Sans</vt:lpstr>
      <vt:lpstr>Courier New</vt:lpstr>
      <vt:lpstr>Helvetica Neue</vt:lpstr>
      <vt:lpstr>Arial</vt:lpstr>
      <vt:lpstr>Noto Sans Symbols</vt:lpstr>
      <vt:lpstr>Plantilla _2020_Isoft2</vt:lpstr>
      <vt:lpstr>Ingeniería de Software II</vt:lpstr>
      <vt:lpstr>Enfoque estratégico de pruebas </vt:lpstr>
      <vt:lpstr>Enfoque estratégico de pruebas</vt:lpstr>
      <vt:lpstr>Concepto de Verificación &amp;Validación </vt:lpstr>
      <vt:lpstr>Estrategias de pruebas</vt:lpstr>
      <vt:lpstr>Tipos de Pruebas Software convencionales</vt:lpstr>
      <vt:lpstr>Tipos de Pruebas. Pruebas de Unidad </vt:lpstr>
      <vt:lpstr>Tipos de Pruebas. Pruebas de Unidad </vt:lpstr>
      <vt:lpstr>Tipos de Pruebas. Pruebas de Unidad</vt:lpstr>
      <vt:lpstr>Tipos de Pruebas. Pruebas de Unidad - Procedimiento</vt:lpstr>
      <vt:lpstr>Tipos de Pruebas. Pruebas de Unidad - Procedimiento</vt:lpstr>
      <vt:lpstr>Tipos de Pruebas.  Pruebas de Integración</vt:lpstr>
      <vt:lpstr>Tipos de Pruebas.  Pruebas de Integración</vt:lpstr>
      <vt:lpstr>Tipos de Pruebas.  Pruebas de Integración - Descendente</vt:lpstr>
      <vt:lpstr>Tipos de Pruebas.  Pruebas de Integración - Descendente</vt:lpstr>
      <vt:lpstr>Tipos de Pruebas.  Pruebas de Integración - Descendente</vt:lpstr>
      <vt:lpstr>Tipos de Pruebas.  Pruebas de Integración - Ascendente</vt:lpstr>
      <vt:lpstr>Tipos de Pruebas.  Pruebas de Integración - Ascendente</vt:lpstr>
      <vt:lpstr>Tipos de Pruebas.  Pruebas de integración - Selección </vt:lpstr>
      <vt:lpstr>Tipos de Pruebas.  Pruebas de integración - Pruebas de regresión</vt:lpstr>
      <vt:lpstr>Tipos de Pruebas.  Pruebas de integración - Pruebas de regresión</vt:lpstr>
      <vt:lpstr>Tipos de Pruebas.  Pruebas de integración - Criticidad </vt:lpstr>
      <vt:lpstr>Posible estrategia de pruebas de integración</vt:lpstr>
      <vt:lpstr>Tipos de Pruebas.  Pruebas de Unidad e Integración para software OO</vt:lpstr>
      <vt:lpstr>Tipos de Pruebas.  Pruebas del Sistema</vt:lpstr>
      <vt:lpstr>Tipos de Pruebas.  Pruebas del Sistema</vt:lpstr>
      <vt:lpstr>Tipos de Pruebas.  Pruebas de Validación</vt:lpstr>
      <vt:lpstr>Tipos de Pruebas.  Pruebas de Validación</vt:lpstr>
      <vt:lpstr>Tipos de Pruebas.  Pruebas de Validación</vt:lpstr>
      <vt:lpstr>Tipos de Pruebas.  Pruebas de Validación – aceptación ALFA</vt:lpstr>
      <vt:lpstr>Tipos de Pruebas.  Pruebas de Validación – aceptación BETA</vt:lpstr>
      <vt:lpstr>Tipos de Pruebas.  Pruebas BETA</vt:lpstr>
      <vt:lpstr>Tipos de Pruebas.  Pruebas de Validación – aceptación BETA</vt:lpstr>
      <vt:lpstr>Tipos de Pruebas.  Pruebas de Validación – aceptación BETA</vt:lpstr>
      <vt:lpstr>Una estrategia possible de pruebas</vt:lpstr>
      <vt:lpstr>Prueba de entornos especializados </vt:lpstr>
      <vt:lpstr>Prueba de entornos especializados  Prueba de arquitectura cliente-servidor</vt:lpstr>
      <vt:lpstr>Prueba de entornos especializados  Prueba de la documentación y funciones de ayuda</vt:lpstr>
      <vt:lpstr>Pruebas de sistemas de tiempo real  </vt:lpstr>
      <vt:lpstr>DEPURACIÓN de Programas</vt:lpstr>
      <vt:lpstr>Depuración </vt:lpstr>
      <vt:lpstr>El Proceso de Depuración</vt:lpstr>
      <vt:lpstr>El Proceso de Depuración Características de los errores</vt:lpstr>
      <vt:lpstr>Enfoques de la Depuración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Ariel Pasini</dc:creator>
  <cp:lastModifiedBy>Alejandro Gonzalez</cp:lastModifiedBy>
  <cp:revision>4</cp:revision>
  <dcterms:created xsi:type="dcterms:W3CDTF">2016-02-19T02:46:31Z</dcterms:created>
  <dcterms:modified xsi:type="dcterms:W3CDTF">2025-05-26T13:46:12Z</dcterms:modified>
</cp:coreProperties>
</file>